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9144000"/>
  <p:notesSz cx="6858000" cy="9144000"/>
  <p:embeddedFontLst>
    <p:embeddedFont>
      <p:font typeface="Arial Black"/>
      <p:regular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18" roundtripDataSignature="AMtx7mhS509x2W+gEXPwurBOZWt54dj4O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ArialBlack-regular.fntdata"/><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18" Type="http://customschemas.google.com/relationships/presentationmetadata" Target="meta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4" name="Google Shape;114;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5" name="Google Shape;115;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0" name="Google Shape;210;p1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1" name="Google Shape;221;p1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8" name="Google Shape;128;p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8" name="Google Shape;138;p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8" name="Google Shape;148;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9" name="Google Shape;149;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0" name="Google Shape;160;p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2" name="Google Shape;172;p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2" name="Google Shape;182;p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1" name="Google Shape;191;p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0" name="Google Shape;200;p9: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5" name="Shape 15"/>
        <p:cNvGrpSpPr/>
        <p:nvPr/>
      </p:nvGrpSpPr>
      <p:grpSpPr>
        <a:xfrm>
          <a:off x="0" y="0"/>
          <a:ext cx="0" cy="0"/>
          <a:chOff x="0" y="0"/>
          <a:chExt cx="0" cy="0"/>
        </a:xfrm>
      </p:grpSpPr>
      <p:sp>
        <p:nvSpPr>
          <p:cNvPr id="16" name="Google Shape;16;p13"/>
          <p:cNvSpPr txBox="1"/>
          <p:nvPr>
            <p:ph type="ctrTitle"/>
          </p:nvPr>
        </p:nvSpPr>
        <p:spPr>
          <a:xfrm>
            <a:off x="1143000" y="1122363"/>
            <a:ext cx="6858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3"/>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p:txBody>
      </p:sp>
      <p:sp>
        <p:nvSpPr>
          <p:cNvPr id="18" name="Google Shape;18;p1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3"/>
          <p:cNvSpPr txBox="1"/>
          <p:nvPr>
            <p:ph idx="12" type="sldNum"/>
          </p:nvPr>
        </p:nvSpPr>
        <p:spPr>
          <a:xfrm>
            <a:off x="6457950" y="6356351"/>
            <a:ext cx="2057400" cy="365125"/>
          </a:xfrm>
          <a:prstGeom prst="rect">
            <a:avLst/>
          </a:prstGeom>
          <a:solidFill>
            <a:srgbClr val="002060"/>
          </a:solid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r>
              <a:rPr lang="en-GB" sz="1600">
                <a:solidFill>
                  <a:schemeClr val="lt1"/>
                </a:solidFill>
              </a:rPr>
              <a:t>Co-Lead</a:t>
            </a:r>
            <a:endParaRPr/>
          </a:p>
        </p:txBody>
      </p:sp>
      <p:sp>
        <p:nvSpPr>
          <p:cNvPr id="21" name="Google Shape;21;p13"/>
          <p:cNvSpPr txBox="1"/>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p>
            <a:pPr indent="0" lvl="0" marL="0" marR="0" rtl="0" algn="r">
              <a:spcBef>
                <a:spcPts val="0"/>
              </a:spcBef>
              <a:spcAft>
                <a:spcPts val="0"/>
              </a:spcAft>
              <a:buNone/>
            </a:pPr>
            <a:fld id="{00000000-1234-1234-1234-123412341234}" type="slidenum">
              <a:rPr b="0" i="0" lang="en-GB" sz="900" u="none" cap="none" strike="noStrike">
                <a:solidFill>
                  <a:srgbClr val="888888"/>
                </a:solidFill>
                <a:latin typeface="Calibri"/>
                <a:ea typeface="Calibri"/>
                <a:cs typeface="Calibri"/>
                <a:sym typeface="Calibri"/>
              </a:rPr>
              <a:t>‹#›</a:t>
            </a:fld>
            <a:endParaRPr b="0" i="0" sz="900" u="none" cap="none" strike="noStrik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96" name="Shape 96"/>
        <p:cNvGrpSpPr/>
        <p:nvPr/>
      </p:nvGrpSpPr>
      <p:grpSpPr>
        <a:xfrm>
          <a:off x="0" y="0"/>
          <a:ext cx="0" cy="0"/>
          <a:chOff x="0" y="0"/>
          <a:chExt cx="0" cy="0"/>
        </a:xfrm>
      </p:grpSpPr>
      <p:sp>
        <p:nvSpPr>
          <p:cNvPr id="97" name="Google Shape;97;p22"/>
          <p:cNvSpPr txBox="1"/>
          <p:nvPr>
            <p:ph type="title"/>
          </p:nvPr>
        </p:nvSpPr>
        <p:spPr>
          <a:xfrm>
            <a:off x="628650" y="1025721"/>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002060"/>
              </a:buClr>
              <a:buSzPts val="3300"/>
              <a:buFont typeface="Calibri"/>
              <a:buNone/>
              <a:defRPr b="1">
                <a:solidFill>
                  <a:srgbClr val="00206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8" name="Google Shape;98;p22"/>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99" name="Google Shape;99;p2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1" name="Google Shape;101;p2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pic>
        <p:nvPicPr>
          <p:cNvPr id="102" name="Google Shape;102;p22"/>
          <p:cNvPicPr preferRelativeResize="0"/>
          <p:nvPr/>
        </p:nvPicPr>
        <p:blipFill rotWithShape="1">
          <a:blip r:embed="rId2">
            <a:alphaModFix/>
          </a:blip>
          <a:srcRect b="0" l="0" r="0" t="0"/>
          <a:stretch/>
        </p:blipFill>
        <p:spPr>
          <a:xfrm>
            <a:off x="541151" y="292032"/>
            <a:ext cx="603656" cy="783539"/>
          </a:xfrm>
          <a:prstGeom prst="rect">
            <a:avLst/>
          </a:prstGeom>
          <a:noFill/>
          <a:ln>
            <a:noFill/>
          </a:ln>
        </p:spPr>
      </p:pic>
      <p:pic>
        <p:nvPicPr>
          <p:cNvPr id="103" name="Google Shape;103;p22"/>
          <p:cNvPicPr preferRelativeResize="0"/>
          <p:nvPr/>
        </p:nvPicPr>
        <p:blipFill rotWithShape="1">
          <a:blip r:embed="rId3">
            <a:alphaModFix/>
          </a:blip>
          <a:srcRect b="33959" l="12746" r="20826" t="19000"/>
          <a:stretch/>
        </p:blipFill>
        <p:spPr>
          <a:xfrm>
            <a:off x="1264758" y="429153"/>
            <a:ext cx="3389948" cy="509296"/>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04" name="Shape 104"/>
        <p:cNvGrpSpPr/>
        <p:nvPr/>
      </p:nvGrpSpPr>
      <p:grpSpPr>
        <a:xfrm>
          <a:off x="0" y="0"/>
          <a:ext cx="0" cy="0"/>
          <a:chOff x="0" y="0"/>
          <a:chExt cx="0" cy="0"/>
        </a:xfrm>
      </p:grpSpPr>
      <p:sp>
        <p:nvSpPr>
          <p:cNvPr id="105" name="Google Shape;105;p23"/>
          <p:cNvSpPr txBox="1"/>
          <p:nvPr>
            <p:ph type="title"/>
          </p:nvPr>
        </p:nvSpPr>
        <p:spPr>
          <a:xfrm rot="5400000">
            <a:off x="4623594" y="2285207"/>
            <a:ext cx="5811838"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6" name="Google Shape;106;p23"/>
          <p:cNvSpPr txBox="1"/>
          <p:nvPr>
            <p:ph idx="1" type="body"/>
          </p:nvPr>
        </p:nvSpPr>
        <p:spPr>
          <a:xfrm rot="5400000">
            <a:off x="623094" y="370681"/>
            <a:ext cx="5811838"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107" name="Google Shape;107;p2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8" name="Google Shape;108;p2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9" name="Google Shape;109;p2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pic>
        <p:nvPicPr>
          <p:cNvPr id="110" name="Google Shape;110;p23"/>
          <p:cNvPicPr preferRelativeResize="0"/>
          <p:nvPr/>
        </p:nvPicPr>
        <p:blipFill rotWithShape="1">
          <a:blip r:embed="rId2">
            <a:alphaModFix/>
          </a:blip>
          <a:srcRect b="0" l="0" r="0" t="0"/>
          <a:stretch/>
        </p:blipFill>
        <p:spPr>
          <a:xfrm>
            <a:off x="541151" y="292032"/>
            <a:ext cx="603656" cy="783539"/>
          </a:xfrm>
          <a:prstGeom prst="rect">
            <a:avLst/>
          </a:prstGeom>
          <a:noFill/>
          <a:ln>
            <a:noFill/>
          </a:ln>
        </p:spPr>
      </p:pic>
      <p:pic>
        <p:nvPicPr>
          <p:cNvPr id="111" name="Google Shape;111;p23"/>
          <p:cNvPicPr preferRelativeResize="0"/>
          <p:nvPr/>
        </p:nvPicPr>
        <p:blipFill rotWithShape="1">
          <a:blip r:embed="rId3">
            <a:alphaModFix/>
          </a:blip>
          <a:srcRect b="33959" l="12746" r="20826" t="19000"/>
          <a:stretch/>
        </p:blipFill>
        <p:spPr>
          <a:xfrm>
            <a:off x="1264758" y="429153"/>
            <a:ext cx="3389948" cy="50929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2" name="Shape 22"/>
        <p:cNvGrpSpPr/>
        <p:nvPr/>
      </p:nvGrpSpPr>
      <p:grpSpPr>
        <a:xfrm>
          <a:off x="0" y="0"/>
          <a:ext cx="0" cy="0"/>
          <a:chOff x="0" y="0"/>
          <a:chExt cx="0" cy="0"/>
        </a:xfrm>
      </p:grpSpPr>
      <p:sp>
        <p:nvSpPr>
          <p:cNvPr id="23" name="Google Shape;23;p14"/>
          <p:cNvSpPr txBox="1"/>
          <p:nvPr>
            <p:ph type="title"/>
          </p:nvPr>
        </p:nvSpPr>
        <p:spPr>
          <a:xfrm>
            <a:off x="615203" y="741668"/>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002060"/>
              </a:buClr>
              <a:buSzPts val="3300"/>
              <a:buFont typeface="Calibri"/>
              <a:buNone/>
              <a:defRPr b="1">
                <a:solidFill>
                  <a:srgbClr val="00206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14"/>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25" name="Google Shape;25;p1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pic>
        <p:nvPicPr>
          <p:cNvPr id="28" name="Google Shape;28;p14"/>
          <p:cNvPicPr preferRelativeResize="0"/>
          <p:nvPr/>
        </p:nvPicPr>
        <p:blipFill rotWithShape="1">
          <a:blip r:embed="rId2">
            <a:alphaModFix/>
          </a:blip>
          <a:srcRect b="0" l="0" r="0" t="0"/>
          <a:stretch/>
        </p:blipFill>
        <p:spPr>
          <a:xfrm>
            <a:off x="541151" y="292032"/>
            <a:ext cx="603656" cy="783539"/>
          </a:xfrm>
          <a:prstGeom prst="rect">
            <a:avLst/>
          </a:prstGeom>
          <a:noFill/>
          <a:ln>
            <a:noFill/>
          </a:ln>
        </p:spPr>
      </p:pic>
      <p:pic>
        <p:nvPicPr>
          <p:cNvPr id="29" name="Google Shape;29;p14"/>
          <p:cNvPicPr preferRelativeResize="0"/>
          <p:nvPr/>
        </p:nvPicPr>
        <p:blipFill rotWithShape="1">
          <a:blip r:embed="rId3">
            <a:alphaModFix/>
          </a:blip>
          <a:srcRect b="33959" l="12746" r="20826" t="19000"/>
          <a:stretch/>
        </p:blipFill>
        <p:spPr>
          <a:xfrm>
            <a:off x="1264758" y="429153"/>
            <a:ext cx="3389948" cy="509296"/>
          </a:xfrm>
          <a:prstGeom prst="rect">
            <a:avLst/>
          </a:prstGeom>
          <a:noFill/>
          <a:ln>
            <a:noFill/>
          </a:ln>
        </p:spPr>
      </p:pic>
      <p:sp>
        <p:nvSpPr>
          <p:cNvPr id="30" name="Google Shape;30;p14"/>
          <p:cNvSpPr txBox="1"/>
          <p:nvPr/>
        </p:nvSpPr>
        <p:spPr>
          <a:xfrm>
            <a:off x="6457950" y="6356351"/>
            <a:ext cx="2057400" cy="365125"/>
          </a:xfrm>
          <a:prstGeom prst="rect">
            <a:avLst/>
          </a:prstGeom>
          <a:solidFill>
            <a:srgbClr val="002060"/>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lang="en-GB" sz="1600">
                <a:solidFill>
                  <a:schemeClr val="lt1"/>
                </a:solidFill>
                <a:latin typeface="Calibri"/>
                <a:ea typeface="Calibri"/>
                <a:cs typeface="Calibri"/>
                <a:sym typeface="Calibri"/>
              </a:rPr>
              <a:t>Co-Lead</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1" name="Shape 31"/>
        <p:cNvGrpSpPr/>
        <p:nvPr/>
      </p:nvGrpSpPr>
      <p:grpSpPr>
        <a:xfrm>
          <a:off x="0" y="0"/>
          <a:ext cx="0" cy="0"/>
          <a:chOff x="0" y="0"/>
          <a:chExt cx="0" cy="0"/>
        </a:xfrm>
      </p:grpSpPr>
      <p:sp>
        <p:nvSpPr>
          <p:cNvPr id="32" name="Google Shape;32;p1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1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pic>
        <p:nvPicPr>
          <p:cNvPr id="35" name="Google Shape;35;p15"/>
          <p:cNvPicPr preferRelativeResize="0"/>
          <p:nvPr/>
        </p:nvPicPr>
        <p:blipFill rotWithShape="1">
          <a:blip r:embed="rId2">
            <a:alphaModFix/>
          </a:blip>
          <a:srcRect b="0" l="0" r="0" t="0"/>
          <a:stretch/>
        </p:blipFill>
        <p:spPr>
          <a:xfrm>
            <a:off x="541151" y="292032"/>
            <a:ext cx="603656" cy="783539"/>
          </a:xfrm>
          <a:prstGeom prst="rect">
            <a:avLst/>
          </a:prstGeom>
          <a:noFill/>
          <a:ln>
            <a:noFill/>
          </a:ln>
        </p:spPr>
      </p:pic>
      <p:pic>
        <p:nvPicPr>
          <p:cNvPr id="36" name="Google Shape;36;p15"/>
          <p:cNvPicPr preferRelativeResize="0"/>
          <p:nvPr/>
        </p:nvPicPr>
        <p:blipFill rotWithShape="1">
          <a:blip r:embed="rId3">
            <a:alphaModFix/>
          </a:blip>
          <a:srcRect b="33959" l="12746" r="20826" t="19000"/>
          <a:stretch/>
        </p:blipFill>
        <p:spPr>
          <a:xfrm>
            <a:off x="1264758" y="429153"/>
            <a:ext cx="3389948" cy="509296"/>
          </a:xfrm>
          <a:prstGeom prst="rect">
            <a:avLst/>
          </a:prstGeom>
          <a:noFill/>
          <a:ln>
            <a:noFill/>
          </a:ln>
        </p:spPr>
      </p:pic>
      <p:sp>
        <p:nvSpPr>
          <p:cNvPr id="37" name="Google Shape;37;p15"/>
          <p:cNvSpPr txBox="1"/>
          <p:nvPr/>
        </p:nvSpPr>
        <p:spPr>
          <a:xfrm>
            <a:off x="6457950" y="6356351"/>
            <a:ext cx="2057400" cy="365125"/>
          </a:xfrm>
          <a:prstGeom prst="rect">
            <a:avLst/>
          </a:prstGeom>
          <a:solidFill>
            <a:srgbClr val="002060"/>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GB" sz="900">
                <a:solidFill>
                  <a:srgbClr val="888888"/>
                </a:solidFill>
                <a:latin typeface="Calibri"/>
                <a:ea typeface="Calibri"/>
                <a:cs typeface="Calibri"/>
                <a:sym typeface="Calibri"/>
              </a:rPr>
              <a:t>‹#›</a:t>
            </a:fld>
            <a:r>
              <a:rPr lang="en-GB" sz="1600">
                <a:solidFill>
                  <a:schemeClr val="lt1"/>
                </a:solidFill>
                <a:latin typeface="Calibri"/>
                <a:ea typeface="Calibri"/>
                <a:cs typeface="Calibri"/>
                <a:sym typeface="Calibri"/>
              </a:rPr>
              <a:t>Co-Lead</a:t>
            </a:r>
            <a:endParaRPr sz="1600">
              <a:solidFill>
                <a:schemeClr val="lt1"/>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8" name="Shape 38"/>
        <p:cNvGrpSpPr/>
        <p:nvPr/>
      </p:nvGrpSpPr>
      <p:grpSpPr>
        <a:xfrm>
          <a:off x="0" y="0"/>
          <a:ext cx="0" cy="0"/>
          <a:chOff x="0" y="0"/>
          <a:chExt cx="0" cy="0"/>
        </a:xfrm>
      </p:grpSpPr>
      <p:sp>
        <p:nvSpPr>
          <p:cNvPr id="39" name="Google Shape;39;p16"/>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500"/>
              <a:buFont typeface="Calibri"/>
              <a:buNone/>
              <a:defRPr b="1"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16"/>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rgbClr val="888888"/>
              </a:buClr>
              <a:buSzPts val="1800"/>
              <a:buNone/>
              <a:defRPr sz="1800">
                <a:solidFill>
                  <a:srgbClr val="888888"/>
                </a:solidFill>
              </a:defRPr>
            </a:lvl1pPr>
            <a:lvl2pPr indent="-228600" lvl="1" marL="914400" algn="l">
              <a:lnSpc>
                <a:spcPct val="90000"/>
              </a:lnSpc>
              <a:spcBef>
                <a:spcPts val="375"/>
              </a:spcBef>
              <a:spcAft>
                <a:spcPts val="0"/>
              </a:spcAft>
              <a:buClr>
                <a:srgbClr val="888888"/>
              </a:buClr>
              <a:buSzPts val="1500"/>
              <a:buNone/>
              <a:defRPr sz="1500">
                <a:solidFill>
                  <a:srgbClr val="888888"/>
                </a:solidFill>
              </a:defRPr>
            </a:lvl2pPr>
            <a:lvl3pPr indent="-228600" lvl="2" marL="1371600" algn="l">
              <a:lnSpc>
                <a:spcPct val="90000"/>
              </a:lnSpc>
              <a:spcBef>
                <a:spcPts val="375"/>
              </a:spcBef>
              <a:spcAft>
                <a:spcPts val="0"/>
              </a:spcAft>
              <a:buClr>
                <a:srgbClr val="888888"/>
              </a:buClr>
              <a:buSzPts val="1350"/>
              <a:buNone/>
              <a:defRPr sz="1350">
                <a:solidFill>
                  <a:srgbClr val="888888"/>
                </a:solidFill>
              </a:defRPr>
            </a:lvl3pPr>
            <a:lvl4pPr indent="-228600" lvl="3" marL="1828800" algn="l">
              <a:lnSpc>
                <a:spcPct val="90000"/>
              </a:lnSpc>
              <a:spcBef>
                <a:spcPts val="375"/>
              </a:spcBef>
              <a:spcAft>
                <a:spcPts val="0"/>
              </a:spcAft>
              <a:buClr>
                <a:srgbClr val="888888"/>
              </a:buClr>
              <a:buSzPts val="1200"/>
              <a:buNone/>
              <a:defRPr sz="1200">
                <a:solidFill>
                  <a:srgbClr val="888888"/>
                </a:solidFill>
              </a:defRPr>
            </a:lvl4pPr>
            <a:lvl5pPr indent="-228600" lvl="4" marL="2286000" algn="l">
              <a:lnSpc>
                <a:spcPct val="90000"/>
              </a:lnSpc>
              <a:spcBef>
                <a:spcPts val="375"/>
              </a:spcBef>
              <a:spcAft>
                <a:spcPts val="0"/>
              </a:spcAft>
              <a:buClr>
                <a:srgbClr val="888888"/>
              </a:buClr>
              <a:buSzPts val="1200"/>
              <a:buNone/>
              <a:defRPr sz="1200">
                <a:solidFill>
                  <a:srgbClr val="888888"/>
                </a:solidFill>
              </a:defRPr>
            </a:lvl5pPr>
            <a:lvl6pPr indent="-228600" lvl="5" marL="2743200" algn="l">
              <a:lnSpc>
                <a:spcPct val="90000"/>
              </a:lnSpc>
              <a:spcBef>
                <a:spcPts val="375"/>
              </a:spcBef>
              <a:spcAft>
                <a:spcPts val="0"/>
              </a:spcAft>
              <a:buClr>
                <a:srgbClr val="888888"/>
              </a:buClr>
              <a:buSzPts val="1200"/>
              <a:buNone/>
              <a:defRPr sz="1200">
                <a:solidFill>
                  <a:srgbClr val="888888"/>
                </a:solidFill>
              </a:defRPr>
            </a:lvl6pPr>
            <a:lvl7pPr indent="-228600" lvl="6" marL="3200400" algn="l">
              <a:lnSpc>
                <a:spcPct val="90000"/>
              </a:lnSpc>
              <a:spcBef>
                <a:spcPts val="375"/>
              </a:spcBef>
              <a:spcAft>
                <a:spcPts val="0"/>
              </a:spcAft>
              <a:buClr>
                <a:srgbClr val="888888"/>
              </a:buClr>
              <a:buSzPts val="1200"/>
              <a:buNone/>
              <a:defRPr sz="1200">
                <a:solidFill>
                  <a:srgbClr val="888888"/>
                </a:solidFill>
              </a:defRPr>
            </a:lvl7pPr>
            <a:lvl8pPr indent="-228600" lvl="7" marL="3657600" algn="l">
              <a:lnSpc>
                <a:spcPct val="90000"/>
              </a:lnSpc>
              <a:spcBef>
                <a:spcPts val="375"/>
              </a:spcBef>
              <a:spcAft>
                <a:spcPts val="0"/>
              </a:spcAft>
              <a:buClr>
                <a:srgbClr val="888888"/>
              </a:buClr>
              <a:buSzPts val="1200"/>
              <a:buNone/>
              <a:defRPr sz="1200">
                <a:solidFill>
                  <a:srgbClr val="888888"/>
                </a:solidFill>
              </a:defRPr>
            </a:lvl8pPr>
            <a:lvl9pPr indent="-228600" lvl="8" marL="4114800" algn="l">
              <a:lnSpc>
                <a:spcPct val="90000"/>
              </a:lnSpc>
              <a:spcBef>
                <a:spcPts val="375"/>
              </a:spcBef>
              <a:spcAft>
                <a:spcPts val="0"/>
              </a:spcAft>
              <a:buClr>
                <a:srgbClr val="888888"/>
              </a:buClr>
              <a:buSzPts val="1200"/>
              <a:buNone/>
              <a:defRPr sz="1200">
                <a:solidFill>
                  <a:srgbClr val="888888"/>
                </a:solidFill>
              </a:defRPr>
            </a:lvl9pPr>
          </a:lstStyle>
          <a:p/>
        </p:txBody>
      </p:sp>
      <p:sp>
        <p:nvSpPr>
          <p:cNvPr id="41" name="Google Shape;41;p1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1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pic>
        <p:nvPicPr>
          <p:cNvPr id="44" name="Google Shape;44;p16"/>
          <p:cNvPicPr preferRelativeResize="0"/>
          <p:nvPr/>
        </p:nvPicPr>
        <p:blipFill rotWithShape="1">
          <a:blip r:embed="rId2">
            <a:alphaModFix/>
          </a:blip>
          <a:srcRect b="0" l="0" r="0" t="0"/>
          <a:stretch/>
        </p:blipFill>
        <p:spPr>
          <a:xfrm>
            <a:off x="541151" y="292032"/>
            <a:ext cx="603656" cy="783539"/>
          </a:xfrm>
          <a:prstGeom prst="rect">
            <a:avLst/>
          </a:prstGeom>
          <a:noFill/>
          <a:ln>
            <a:noFill/>
          </a:ln>
        </p:spPr>
      </p:pic>
      <p:pic>
        <p:nvPicPr>
          <p:cNvPr id="45" name="Google Shape;45;p16"/>
          <p:cNvPicPr preferRelativeResize="0"/>
          <p:nvPr/>
        </p:nvPicPr>
        <p:blipFill rotWithShape="1">
          <a:blip r:embed="rId3">
            <a:alphaModFix/>
          </a:blip>
          <a:srcRect b="33959" l="12746" r="20826" t="19000"/>
          <a:stretch/>
        </p:blipFill>
        <p:spPr>
          <a:xfrm>
            <a:off x="1264758" y="429153"/>
            <a:ext cx="3389948" cy="509296"/>
          </a:xfrm>
          <a:prstGeom prst="rect">
            <a:avLst/>
          </a:prstGeom>
          <a:noFill/>
          <a:ln>
            <a:noFill/>
          </a:ln>
        </p:spPr>
      </p:pic>
      <p:sp>
        <p:nvSpPr>
          <p:cNvPr id="46" name="Google Shape;46;p16"/>
          <p:cNvSpPr txBox="1"/>
          <p:nvPr/>
        </p:nvSpPr>
        <p:spPr>
          <a:xfrm>
            <a:off x="6457950" y="6356351"/>
            <a:ext cx="2057400" cy="365125"/>
          </a:xfrm>
          <a:prstGeom prst="rect">
            <a:avLst/>
          </a:prstGeom>
          <a:solidFill>
            <a:srgbClr val="002060"/>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GB" sz="900">
                <a:solidFill>
                  <a:srgbClr val="888888"/>
                </a:solidFill>
                <a:latin typeface="Calibri"/>
                <a:ea typeface="Calibri"/>
                <a:cs typeface="Calibri"/>
                <a:sym typeface="Calibri"/>
              </a:rPr>
              <a:t>‹#›</a:t>
            </a:fld>
            <a:r>
              <a:rPr lang="en-GB" sz="1600">
                <a:solidFill>
                  <a:schemeClr val="lt1"/>
                </a:solidFill>
                <a:latin typeface="Calibri"/>
                <a:ea typeface="Calibri"/>
                <a:cs typeface="Calibri"/>
                <a:sym typeface="Calibri"/>
              </a:rPr>
              <a:t>Co-Lead</a:t>
            </a:r>
            <a:endParaRPr sz="1600">
              <a:solidFill>
                <a:schemeClr val="lt1"/>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7" name="Shape 47"/>
        <p:cNvGrpSpPr/>
        <p:nvPr/>
      </p:nvGrpSpPr>
      <p:grpSpPr>
        <a:xfrm>
          <a:off x="0" y="0"/>
          <a:ext cx="0" cy="0"/>
          <a:chOff x="0" y="0"/>
          <a:chExt cx="0" cy="0"/>
        </a:xfrm>
      </p:grpSpPr>
      <p:sp>
        <p:nvSpPr>
          <p:cNvPr id="48" name="Google Shape;48;p17"/>
          <p:cNvSpPr txBox="1"/>
          <p:nvPr>
            <p:ph type="title"/>
          </p:nvPr>
        </p:nvSpPr>
        <p:spPr>
          <a:xfrm>
            <a:off x="628650" y="681037"/>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002060"/>
              </a:buClr>
              <a:buSzPts val="3300"/>
              <a:buFont typeface="Calibri"/>
              <a:buNone/>
              <a:defRPr b="1">
                <a:solidFill>
                  <a:srgbClr val="00206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17"/>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50" name="Google Shape;50;p17"/>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51" name="Google Shape;51;p1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pic>
        <p:nvPicPr>
          <p:cNvPr id="54" name="Google Shape;54;p17"/>
          <p:cNvPicPr preferRelativeResize="0"/>
          <p:nvPr/>
        </p:nvPicPr>
        <p:blipFill rotWithShape="1">
          <a:blip r:embed="rId2">
            <a:alphaModFix/>
          </a:blip>
          <a:srcRect b="0" l="0" r="0" t="0"/>
          <a:stretch/>
        </p:blipFill>
        <p:spPr>
          <a:xfrm>
            <a:off x="541151" y="292032"/>
            <a:ext cx="603656" cy="783539"/>
          </a:xfrm>
          <a:prstGeom prst="rect">
            <a:avLst/>
          </a:prstGeom>
          <a:noFill/>
          <a:ln>
            <a:noFill/>
          </a:ln>
        </p:spPr>
      </p:pic>
      <p:pic>
        <p:nvPicPr>
          <p:cNvPr id="55" name="Google Shape;55;p17"/>
          <p:cNvPicPr preferRelativeResize="0"/>
          <p:nvPr/>
        </p:nvPicPr>
        <p:blipFill rotWithShape="1">
          <a:blip r:embed="rId3">
            <a:alphaModFix/>
          </a:blip>
          <a:srcRect b="33959" l="12746" r="20826" t="19000"/>
          <a:stretch/>
        </p:blipFill>
        <p:spPr>
          <a:xfrm>
            <a:off x="1264758" y="429153"/>
            <a:ext cx="3389948" cy="509296"/>
          </a:xfrm>
          <a:prstGeom prst="rect">
            <a:avLst/>
          </a:prstGeom>
          <a:noFill/>
          <a:ln>
            <a:noFill/>
          </a:ln>
        </p:spPr>
      </p:pic>
      <p:sp>
        <p:nvSpPr>
          <p:cNvPr id="56" name="Google Shape;56;p17"/>
          <p:cNvSpPr txBox="1"/>
          <p:nvPr/>
        </p:nvSpPr>
        <p:spPr>
          <a:xfrm>
            <a:off x="6457950" y="6356351"/>
            <a:ext cx="2057400" cy="365125"/>
          </a:xfrm>
          <a:prstGeom prst="rect">
            <a:avLst/>
          </a:prstGeom>
          <a:solidFill>
            <a:srgbClr val="002060"/>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GB" sz="900">
                <a:solidFill>
                  <a:srgbClr val="888888"/>
                </a:solidFill>
                <a:latin typeface="Calibri"/>
                <a:ea typeface="Calibri"/>
                <a:cs typeface="Calibri"/>
                <a:sym typeface="Calibri"/>
              </a:rPr>
              <a:t>‹#›</a:t>
            </a:fld>
            <a:r>
              <a:rPr lang="en-GB" sz="1600">
                <a:solidFill>
                  <a:schemeClr val="lt1"/>
                </a:solidFill>
                <a:latin typeface="Calibri"/>
                <a:ea typeface="Calibri"/>
                <a:cs typeface="Calibri"/>
                <a:sym typeface="Calibri"/>
              </a:rPr>
              <a:t>Co-Lead</a:t>
            </a:r>
            <a:endParaRPr sz="1600">
              <a:solidFill>
                <a:schemeClr val="lt1"/>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7" name="Shape 57"/>
        <p:cNvGrpSpPr/>
        <p:nvPr/>
      </p:nvGrpSpPr>
      <p:grpSpPr>
        <a:xfrm>
          <a:off x="0" y="0"/>
          <a:ext cx="0" cy="0"/>
          <a:chOff x="0" y="0"/>
          <a:chExt cx="0" cy="0"/>
        </a:xfrm>
      </p:grpSpPr>
      <p:sp>
        <p:nvSpPr>
          <p:cNvPr id="58" name="Google Shape;58;p18"/>
          <p:cNvSpPr txBox="1"/>
          <p:nvPr>
            <p:ph type="title"/>
          </p:nvPr>
        </p:nvSpPr>
        <p:spPr>
          <a:xfrm>
            <a:off x="628650" y="683801"/>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002060"/>
              </a:buClr>
              <a:buSzPts val="3300"/>
              <a:buFont typeface="Calibri"/>
              <a:buNone/>
              <a:defRPr b="1">
                <a:solidFill>
                  <a:srgbClr val="00206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18"/>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5"/>
              </a:spcBef>
              <a:spcAft>
                <a:spcPts val="0"/>
              </a:spcAft>
              <a:buClr>
                <a:schemeClr val="dk1"/>
              </a:buClr>
              <a:buSzPts val="1500"/>
              <a:buNone/>
              <a:defRPr b="1" sz="1500"/>
            </a:lvl2pPr>
            <a:lvl3pPr indent="-228600" lvl="2" marL="1371600" algn="l">
              <a:lnSpc>
                <a:spcPct val="90000"/>
              </a:lnSpc>
              <a:spcBef>
                <a:spcPts val="375"/>
              </a:spcBef>
              <a:spcAft>
                <a:spcPts val="0"/>
              </a:spcAft>
              <a:buClr>
                <a:schemeClr val="dk1"/>
              </a:buClr>
              <a:buSzPts val="1350"/>
              <a:buNone/>
              <a:defRPr b="1" sz="1350"/>
            </a:lvl3pPr>
            <a:lvl4pPr indent="-228600" lvl="3" marL="1828800" algn="l">
              <a:lnSpc>
                <a:spcPct val="90000"/>
              </a:lnSpc>
              <a:spcBef>
                <a:spcPts val="375"/>
              </a:spcBef>
              <a:spcAft>
                <a:spcPts val="0"/>
              </a:spcAft>
              <a:buClr>
                <a:schemeClr val="dk1"/>
              </a:buClr>
              <a:buSzPts val="1200"/>
              <a:buNone/>
              <a:defRPr b="1" sz="1200"/>
            </a:lvl4pPr>
            <a:lvl5pPr indent="-228600" lvl="4" marL="2286000" algn="l">
              <a:lnSpc>
                <a:spcPct val="90000"/>
              </a:lnSpc>
              <a:spcBef>
                <a:spcPts val="375"/>
              </a:spcBef>
              <a:spcAft>
                <a:spcPts val="0"/>
              </a:spcAft>
              <a:buClr>
                <a:schemeClr val="dk1"/>
              </a:buClr>
              <a:buSzPts val="1200"/>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60" name="Google Shape;60;p18"/>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61" name="Google Shape;61;p18"/>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5"/>
              </a:spcBef>
              <a:spcAft>
                <a:spcPts val="0"/>
              </a:spcAft>
              <a:buClr>
                <a:schemeClr val="dk1"/>
              </a:buClr>
              <a:buSzPts val="1500"/>
              <a:buNone/>
              <a:defRPr b="1" sz="1500"/>
            </a:lvl2pPr>
            <a:lvl3pPr indent="-228600" lvl="2" marL="1371600" algn="l">
              <a:lnSpc>
                <a:spcPct val="90000"/>
              </a:lnSpc>
              <a:spcBef>
                <a:spcPts val="375"/>
              </a:spcBef>
              <a:spcAft>
                <a:spcPts val="0"/>
              </a:spcAft>
              <a:buClr>
                <a:schemeClr val="dk1"/>
              </a:buClr>
              <a:buSzPts val="1350"/>
              <a:buNone/>
              <a:defRPr b="1" sz="1350"/>
            </a:lvl3pPr>
            <a:lvl4pPr indent="-228600" lvl="3" marL="1828800" algn="l">
              <a:lnSpc>
                <a:spcPct val="90000"/>
              </a:lnSpc>
              <a:spcBef>
                <a:spcPts val="375"/>
              </a:spcBef>
              <a:spcAft>
                <a:spcPts val="0"/>
              </a:spcAft>
              <a:buClr>
                <a:schemeClr val="dk1"/>
              </a:buClr>
              <a:buSzPts val="1200"/>
              <a:buNone/>
              <a:defRPr b="1" sz="1200"/>
            </a:lvl4pPr>
            <a:lvl5pPr indent="-228600" lvl="4" marL="2286000" algn="l">
              <a:lnSpc>
                <a:spcPct val="90000"/>
              </a:lnSpc>
              <a:spcBef>
                <a:spcPts val="375"/>
              </a:spcBef>
              <a:spcAft>
                <a:spcPts val="0"/>
              </a:spcAft>
              <a:buClr>
                <a:schemeClr val="dk1"/>
              </a:buClr>
              <a:buSzPts val="1200"/>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62" name="Google Shape;62;p18"/>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63" name="Google Shape;63;p1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1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pic>
        <p:nvPicPr>
          <p:cNvPr id="66" name="Google Shape;66;p18"/>
          <p:cNvPicPr preferRelativeResize="0"/>
          <p:nvPr/>
        </p:nvPicPr>
        <p:blipFill rotWithShape="1">
          <a:blip r:embed="rId2">
            <a:alphaModFix/>
          </a:blip>
          <a:srcRect b="0" l="0" r="0" t="0"/>
          <a:stretch/>
        </p:blipFill>
        <p:spPr>
          <a:xfrm>
            <a:off x="541151" y="292032"/>
            <a:ext cx="603656" cy="783539"/>
          </a:xfrm>
          <a:prstGeom prst="rect">
            <a:avLst/>
          </a:prstGeom>
          <a:noFill/>
          <a:ln>
            <a:noFill/>
          </a:ln>
        </p:spPr>
      </p:pic>
      <p:pic>
        <p:nvPicPr>
          <p:cNvPr id="67" name="Google Shape;67;p18"/>
          <p:cNvPicPr preferRelativeResize="0"/>
          <p:nvPr/>
        </p:nvPicPr>
        <p:blipFill rotWithShape="1">
          <a:blip r:embed="rId3">
            <a:alphaModFix/>
          </a:blip>
          <a:srcRect b="33959" l="12746" r="20826" t="19000"/>
          <a:stretch/>
        </p:blipFill>
        <p:spPr>
          <a:xfrm>
            <a:off x="1264758" y="429153"/>
            <a:ext cx="3389948" cy="509296"/>
          </a:xfrm>
          <a:prstGeom prst="rect">
            <a:avLst/>
          </a:prstGeom>
          <a:noFill/>
          <a:ln>
            <a:noFill/>
          </a:ln>
        </p:spPr>
      </p:pic>
      <p:sp>
        <p:nvSpPr>
          <p:cNvPr id="68" name="Google Shape;68;p18"/>
          <p:cNvSpPr txBox="1"/>
          <p:nvPr/>
        </p:nvSpPr>
        <p:spPr>
          <a:xfrm>
            <a:off x="6457950" y="6356351"/>
            <a:ext cx="2057400" cy="365125"/>
          </a:xfrm>
          <a:prstGeom prst="rect">
            <a:avLst/>
          </a:prstGeom>
          <a:solidFill>
            <a:srgbClr val="002060"/>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GB" sz="900">
                <a:solidFill>
                  <a:srgbClr val="888888"/>
                </a:solidFill>
                <a:latin typeface="Calibri"/>
                <a:ea typeface="Calibri"/>
                <a:cs typeface="Calibri"/>
                <a:sym typeface="Calibri"/>
              </a:rPr>
              <a:t>‹#›</a:t>
            </a:fld>
            <a:r>
              <a:rPr lang="en-GB" sz="1600">
                <a:solidFill>
                  <a:schemeClr val="lt1"/>
                </a:solidFill>
                <a:latin typeface="Calibri"/>
                <a:ea typeface="Calibri"/>
                <a:cs typeface="Calibri"/>
                <a:sym typeface="Calibri"/>
              </a:rPr>
              <a:t>Co-Lead</a:t>
            </a:r>
            <a:endParaRPr sz="1600">
              <a:solidFill>
                <a:schemeClr val="lt1"/>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9" name="Shape 69"/>
        <p:cNvGrpSpPr/>
        <p:nvPr/>
      </p:nvGrpSpPr>
      <p:grpSpPr>
        <a:xfrm>
          <a:off x="0" y="0"/>
          <a:ext cx="0" cy="0"/>
          <a:chOff x="0" y="0"/>
          <a:chExt cx="0" cy="0"/>
        </a:xfrm>
      </p:grpSpPr>
      <p:sp>
        <p:nvSpPr>
          <p:cNvPr id="70" name="Google Shape;70;p19"/>
          <p:cNvSpPr txBox="1"/>
          <p:nvPr>
            <p:ph type="title"/>
          </p:nvPr>
        </p:nvSpPr>
        <p:spPr>
          <a:xfrm>
            <a:off x="628650" y="683858"/>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002060"/>
              </a:buClr>
              <a:buSzPts val="3300"/>
              <a:buFont typeface="Calibri"/>
              <a:buNone/>
              <a:defRPr b="1">
                <a:solidFill>
                  <a:srgbClr val="00206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1" name="Google Shape;71;p1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pic>
        <p:nvPicPr>
          <p:cNvPr id="74" name="Google Shape;74;p19"/>
          <p:cNvPicPr preferRelativeResize="0"/>
          <p:nvPr/>
        </p:nvPicPr>
        <p:blipFill rotWithShape="1">
          <a:blip r:embed="rId2">
            <a:alphaModFix/>
          </a:blip>
          <a:srcRect b="0" l="0" r="0" t="0"/>
          <a:stretch/>
        </p:blipFill>
        <p:spPr>
          <a:xfrm>
            <a:off x="541151" y="292032"/>
            <a:ext cx="603656" cy="783539"/>
          </a:xfrm>
          <a:prstGeom prst="rect">
            <a:avLst/>
          </a:prstGeom>
          <a:noFill/>
          <a:ln>
            <a:noFill/>
          </a:ln>
        </p:spPr>
      </p:pic>
      <p:pic>
        <p:nvPicPr>
          <p:cNvPr id="75" name="Google Shape;75;p19"/>
          <p:cNvPicPr preferRelativeResize="0"/>
          <p:nvPr/>
        </p:nvPicPr>
        <p:blipFill rotWithShape="1">
          <a:blip r:embed="rId3">
            <a:alphaModFix/>
          </a:blip>
          <a:srcRect b="33959" l="12746" r="20826" t="19000"/>
          <a:stretch/>
        </p:blipFill>
        <p:spPr>
          <a:xfrm>
            <a:off x="1264758" y="429153"/>
            <a:ext cx="3389948" cy="509296"/>
          </a:xfrm>
          <a:prstGeom prst="rect">
            <a:avLst/>
          </a:prstGeom>
          <a:noFill/>
          <a:ln>
            <a:noFill/>
          </a:ln>
        </p:spPr>
      </p:pic>
      <p:sp>
        <p:nvSpPr>
          <p:cNvPr id="76" name="Google Shape;76;p19"/>
          <p:cNvSpPr txBox="1"/>
          <p:nvPr/>
        </p:nvSpPr>
        <p:spPr>
          <a:xfrm>
            <a:off x="6457950" y="6356350"/>
            <a:ext cx="2057400" cy="365125"/>
          </a:xfrm>
          <a:prstGeom prst="rect">
            <a:avLst/>
          </a:prstGeom>
          <a:solidFill>
            <a:srgbClr val="002060"/>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GB" sz="900">
                <a:solidFill>
                  <a:srgbClr val="888888"/>
                </a:solidFill>
                <a:latin typeface="Calibri"/>
                <a:ea typeface="Calibri"/>
                <a:cs typeface="Calibri"/>
                <a:sym typeface="Calibri"/>
              </a:rPr>
              <a:t>‹#›</a:t>
            </a:fld>
            <a:r>
              <a:rPr lang="en-GB" sz="1600">
                <a:solidFill>
                  <a:schemeClr val="lt1"/>
                </a:solidFill>
                <a:latin typeface="Calibri"/>
                <a:ea typeface="Calibri"/>
                <a:cs typeface="Calibri"/>
                <a:sym typeface="Calibri"/>
              </a:rPr>
              <a:t>Co-Lead</a:t>
            </a:r>
            <a:endParaRPr sz="1600">
              <a:solidFill>
                <a:schemeClr val="lt1"/>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77" name="Shape 77"/>
        <p:cNvGrpSpPr/>
        <p:nvPr/>
      </p:nvGrpSpPr>
      <p:grpSpPr>
        <a:xfrm>
          <a:off x="0" y="0"/>
          <a:ext cx="0" cy="0"/>
          <a:chOff x="0" y="0"/>
          <a:chExt cx="0" cy="0"/>
        </a:xfrm>
      </p:grpSpPr>
      <p:sp>
        <p:nvSpPr>
          <p:cNvPr id="78" name="Google Shape;78;p20"/>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20"/>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750"/>
              </a:spcBef>
              <a:spcAft>
                <a:spcPts val="0"/>
              </a:spcAft>
              <a:buClr>
                <a:schemeClr val="dk1"/>
              </a:buClr>
              <a:buSzPts val="2400"/>
              <a:buChar char="•"/>
              <a:defRPr sz="2400"/>
            </a:lvl1pPr>
            <a:lvl2pPr indent="-361950" lvl="1" marL="914400" algn="l">
              <a:lnSpc>
                <a:spcPct val="90000"/>
              </a:lnSpc>
              <a:spcBef>
                <a:spcPts val="375"/>
              </a:spcBef>
              <a:spcAft>
                <a:spcPts val="0"/>
              </a:spcAft>
              <a:buClr>
                <a:schemeClr val="dk1"/>
              </a:buClr>
              <a:buSzPts val="2100"/>
              <a:buChar char="•"/>
              <a:defRPr sz="2100"/>
            </a:lvl2pPr>
            <a:lvl3pPr indent="-342900" lvl="2" marL="1371600" algn="l">
              <a:lnSpc>
                <a:spcPct val="90000"/>
              </a:lnSpc>
              <a:spcBef>
                <a:spcPts val="375"/>
              </a:spcBef>
              <a:spcAft>
                <a:spcPts val="0"/>
              </a:spcAft>
              <a:buClr>
                <a:schemeClr val="dk1"/>
              </a:buClr>
              <a:buSzPts val="1800"/>
              <a:buChar char="•"/>
              <a:defRPr sz="1800"/>
            </a:lvl3pPr>
            <a:lvl4pPr indent="-323850" lvl="3" marL="1828800" algn="l">
              <a:lnSpc>
                <a:spcPct val="90000"/>
              </a:lnSpc>
              <a:spcBef>
                <a:spcPts val="375"/>
              </a:spcBef>
              <a:spcAft>
                <a:spcPts val="0"/>
              </a:spcAft>
              <a:buClr>
                <a:schemeClr val="dk1"/>
              </a:buClr>
              <a:buSzPts val="1500"/>
              <a:buChar char="•"/>
              <a:defRPr sz="1500"/>
            </a:lvl4pPr>
            <a:lvl5pPr indent="-323850" lvl="4" marL="2286000" algn="l">
              <a:lnSpc>
                <a:spcPct val="90000"/>
              </a:lnSpc>
              <a:spcBef>
                <a:spcPts val="375"/>
              </a:spcBef>
              <a:spcAft>
                <a:spcPts val="0"/>
              </a:spcAft>
              <a:buClr>
                <a:schemeClr val="dk1"/>
              </a:buClr>
              <a:buSzPts val="1500"/>
              <a:buChar char="•"/>
              <a:defRPr sz="1500"/>
            </a:lvl5pPr>
            <a:lvl6pPr indent="-323850" lvl="5" marL="2743200" algn="l">
              <a:lnSpc>
                <a:spcPct val="90000"/>
              </a:lnSpc>
              <a:spcBef>
                <a:spcPts val="375"/>
              </a:spcBef>
              <a:spcAft>
                <a:spcPts val="0"/>
              </a:spcAft>
              <a:buClr>
                <a:schemeClr val="dk1"/>
              </a:buClr>
              <a:buSzPts val="1500"/>
              <a:buChar char="•"/>
              <a:defRPr sz="1500"/>
            </a:lvl6pPr>
            <a:lvl7pPr indent="-323850" lvl="6" marL="3200400" algn="l">
              <a:lnSpc>
                <a:spcPct val="90000"/>
              </a:lnSpc>
              <a:spcBef>
                <a:spcPts val="375"/>
              </a:spcBef>
              <a:spcAft>
                <a:spcPts val="0"/>
              </a:spcAft>
              <a:buClr>
                <a:schemeClr val="dk1"/>
              </a:buClr>
              <a:buSzPts val="1500"/>
              <a:buChar char="•"/>
              <a:defRPr sz="1500"/>
            </a:lvl7pPr>
            <a:lvl8pPr indent="-323850" lvl="7" marL="3657600" algn="l">
              <a:lnSpc>
                <a:spcPct val="90000"/>
              </a:lnSpc>
              <a:spcBef>
                <a:spcPts val="375"/>
              </a:spcBef>
              <a:spcAft>
                <a:spcPts val="0"/>
              </a:spcAft>
              <a:buClr>
                <a:schemeClr val="dk1"/>
              </a:buClr>
              <a:buSzPts val="1500"/>
              <a:buChar char="•"/>
              <a:defRPr sz="1500"/>
            </a:lvl8pPr>
            <a:lvl9pPr indent="-323850" lvl="8" marL="4114800" algn="l">
              <a:lnSpc>
                <a:spcPct val="90000"/>
              </a:lnSpc>
              <a:spcBef>
                <a:spcPts val="375"/>
              </a:spcBef>
              <a:spcAft>
                <a:spcPts val="0"/>
              </a:spcAft>
              <a:buClr>
                <a:schemeClr val="dk1"/>
              </a:buClr>
              <a:buSzPts val="1500"/>
              <a:buChar char="•"/>
              <a:defRPr sz="1500"/>
            </a:lvl9pPr>
          </a:lstStyle>
          <a:p/>
        </p:txBody>
      </p:sp>
      <p:sp>
        <p:nvSpPr>
          <p:cNvPr id="80" name="Google Shape;80;p20"/>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5"/>
              </a:spcBef>
              <a:spcAft>
                <a:spcPts val="0"/>
              </a:spcAft>
              <a:buClr>
                <a:schemeClr val="dk1"/>
              </a:buClr>
              <a:buSzPts val="1050"/>
              <a:buNone/>
              <a:defRPr sz="1050"/>
            </a:lvl2pPr>
            <a:lvl3pPr indent="-228600" lvl="2" marL="1371600" algn="l">
              <a:lnSpc>
                <a:spcPct val="90000"/>
              </a:lnSpc>
              <a:spcBef>
                <a:spcPts val="375"/>
              </a:spcBef>
              <a:spcAft>
                <a:spcPts val="0"/>
              </a:spcAft>
              <a:buClr>
                <a:schemeClr val="dk1"/>
              </a:buClr>
              <a:buSzPts val="900"/>
              <a:buNone/>
              <a:defRPr sz="900"/>
            </a:lvl3pPr>
            <a:lvl4pPr indent="-228600" lvl="3" marL="1828800" algn="l">
              <a:lnSpc>
                <a:spcPct val="90000"/>
              </a:lnSpc>
              <a:spcBef>
                <a:spcPts val="375"/>
              </a:spcBef>
              <a:spcAft>
                <a:spcPts val="0"/>
              </a:spcAft>
              <a:buClr>
                <a:schemeClr val="dk1"/>
              </a:buClr>
              <a:buSzPts val="750"/>
              <a:buNone/>
              <a:defRPr sz="750"/>
            </a:lvl4pPr>
            <a:lvl5pPr indent="-228600" lvl="4" marL="2286000" algn="l">
              <a:lnSpc>
                <a:spcPct val="90000"/>
              </a:lnSpc>
              <a:spcBef>
                <a:spcPts val="375"/>
              </a:spcBef>
              <a:spcAft>
                <a:spcPts val="0"/>
              </a:spcAft>
              <a:buClr>
                <a:schemeClr val="dk1"/>
              </a:buClr>
              <a:buSzPts val="750"/>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81" name="Google Shape;81;p2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pic>
        <p:nvPicPr>
          <p:cNvPr id="84" name="Google Shape;84;p20"/>
          <p:cNvPicPr preferRelativeResize="0"/>
          <p:nvPr/>
        </p:nvPicPr>
        <p:blipFill rotWithShape="1">
          <a:blip r:embed="rId2">
            <a:alphaModFix/>
          </a:blip>
          <a:srcRect b="0" l="0" r="0" t="0"/>
          <a:stretch/>
        </p:blipFill>
        <p:spPr>
          <a:xfrm>
            <a:off x="541151" y="292032"/>
            <a:ext cx="603656" cy="783539"/>
          </a:xfrm>
          <a:prstGeom prst="rect">
            <a:avLst/>
          </a:prstGeom>
          <a:noFill/>
          <a:ln>
            <a:noFill/>
          </a:ln>
        </p:spPr>
      </p:pic>
      <p:pic>
        <p:nvPicPr>
          <p:cNvPr id="85" name="Google Shape;85;p20"/>
          <p:cNvPicPr preferRelativeResize="0"/>
          <p:nvPr/>
        </p:nvPicPr>
        <p:blipFill rotWithShape="1">
          <a:blip r:embed="rId3">
            <a:alphaModFix/>
          </a:blip>
          <a:srcRect b="33959" l="12746" r="20826" t="19000"/>
          <a:stretch/>
        </p:blipFill>
        <p:spPr>
          <a:xfrm>
            <a:off x="1264758" y="429153"/>
            <a:ext cx="3389948" cy="509296"/>
          </a:xfrm>
          <a:prstGeom prst="rect">
            <a:avLst/>
          </a:prstGeom>
          <a:noFill/>
          <a:ln>
            <a:noFill/>
          </a:ln>
        </p:spPr>
      </p:pic>
      <p:sp>
        <p:nvSpPr>
          <p:cNvPr id="86" name="Google Shape;86;p20"/>
          <p:cNvSpPr txBox="1"/>
          <p:nvPr/>
        </p:nvSpPr>
        <p:spPr>
          <a:xfrm>
            <a:off x="6475879" y="6356350"/>
            <a:ext cx="2057400" cy="365125"/>
          </a:xfrm>
          <a:prstGeom prst="rect">
            <a:avLst/>
          </a:prstGeom>
          <a:solidFill>
            <a:srgbClr val="002060"/>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GB" sz="900">
                <a:solidFill>
                  <a:srgbClr val="888888"/>
                </a:solidFill>
                <a:latin typeface="Calibri"/>
                <a:ea typeface="Calibri"/>
                <a:cs typeface="Calibri"/>
                <a:sym typeface="Calibri"/>
              </a:rPr>
              <a:t>‹#›</a:t>
            </a:fld>
            <a:r>
              <a:rPr lang="en-GB" sz="1600">
                <a:solidFill>
                  <a:schemeClr val="lt1"/>
                </a:solidFill>
                <a:latin typeface="Calibri"/>
                <a:ea typeface="Calibri"/>
                <a:cs typeface="Calibri"/>
                <a:sym typeface="Calibri"/>
              </a:rPr>
              <a:t>Co-Lead</a:t>
            </a:r>
            <a:endParaRPr sz="1600">
              <a:solidFill>
                <a:schemeClr val="lt1"/>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87" name="Shape 87"/>
        <p:cNvGrpSpPr/>
        <p:nvPr/>
      </p:nvGrpSpPr>
      <p:grpSpPr>
        <a:xfrm>
          <a:off x="0" y="0"/>
          <a:ext cx="0" cy="0"/>
          <a:chOff x="0" y="0"/>
          <a:chExt cx="0" cy="0"/>
        </a:xfrm>
      </p:grpSpPr>
      <p:sp>
        <p:nvSpPr>
          <p:cNvPr id="88" name="Google Shape;88;p21"/>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21"/>
          <p:cNvSpPr/>
          <p:nvPr>
            <p:ph idx="2" type="pic"/>
          </p:nvPr>
        </p:nvSpPr>
        <p:spPr>
          <a:xfrm>
            <a:off x="3887391" y="987426"/>
            <a:ext cx="4629150" cy="4873625"/>
          </a:xfrm>
          <a:prstGeom prst="rect">
            <a:avLst/>
          </a:prstGeom>
          <a:noFill/>
          <a:ln>
            <a:noFill/>
          </a:ln>
        </p:spPr>
      </p:sp>
      <p:sp>
        <p:nvSpPr>
          <p:cNvPr id="90" name="Google Shape;90;p21"/>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5"/>
              </a:spcBef>
              <a:spcAft>
                <a:spcPts val="0"/>
              </a:spcAft>
              <a:buClr>
                <a:schemeClr val="dk1"/>
              </a:buClr>
              <a:buSzPts val="1050"/>
              <a:buNone/>
              <a:defRPr sz="1050"/>
            </a:lvl2pPr>
            <a:lvl3pPr indent="-228600" lvl="2" marL="1371600" algn="l">
              <a:lnSpc>
                <a:spcPct val="90000"/>
              </a:lnSpc>
              <a:spcBef>
                <a:spcPts val="375"/>
              </a:spcBef>
              <a:spcAft>
                <a:spcPts val="0"/>
              </a:spcAft>
              <a:buClr>
                <a:schemeClr val="dk1"/>
              </a:buClr>
              <a:buSzPts val="900"/>
              <a:buNone/>
              <a:defRPr sz="900"/>
            </a:lvl3pPr>
            <a:lvl4pPr indent="-228600" lvl="3" marL="1828800" algn="l">
              <a:lnSpc>
                <a:spcPct val="90000"/>
              </a:lnSpc>
              <a:spcBef>
                <a:spcPts val="375"/>
              </a:spcBef>
              <a:spcAft>
                <a:spcPts val="0"/>
              </a:spcAft>
              <a:buClr>
                <a:schemeClr val="dk1"/>
              </a:buClr>
              <a:buSzPts val="750"/>
              <a:buNone/>
              <a:defRPr sz="750"/>
            </a:lvl4pPr>
            <a:lvl5pPr indent="-228600" lvl="4" marL="2286000" algn="l">
              <a:lnSpc>
                <a:spcPct val="90000"/>
              </a:lnSpc>
              <a:spcBef>
                <a:spcPts val="375"/>
              </a:spcBef>
              <a:spcAft>
                <a:spcPts val="0"/>
              </a:spcAft>
              <a:buClr>
                <a:schemeClr val="dk1"/>
              </a:buClr>
              <a:buSzPts val="750"/>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91" name="Google Shape;91;p2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2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2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pic>
        <p:nvPicPr>
          <p:cNvPr id="94" name="Google Shape;94;p21"/>
          <p:cNvPicPr preferRelativeResize="0"/>
          <p:nvPr/>
        </p:nvPicPr>
        <p:blipFill rotWithShape="1">
          <a:blip r:embed="rId2">
            <a:alphaModFix/>
          </a:blip>
          <a:srcRect b="0" l="0" r="0" t="0"/>
          <a:stretch/>
        </p:blipFill>
        <p:spPr>
          <a:xfrm>
            <a:off x="541151" y="292032"/>
            <a:ext cx="603656" cy="783539"/>
          </a:xfrm>
          <a:prstGeom prst="rect">
            <a:avLst/>
          </a:prstGeom>
          <a:noFill/>
          <a:ln>
            <a:noFill/>
          </a:ln>
        </p:spPr>
      </p:pic>
      <p:pic>
        <p:nvPicPr>
          <p:cNvPr id="95" name="Google Shape;95;p21"/>
          <p:cNvPicPr preferRelativeResize="0"/>
          <p:nvPr/>
        </p:nvPicPr>
        <p:blipFill rotWithShape="1">
          <a:blip r:embed="rId3">
            <a:alphaModFix/>
          </a:blip>
          <a:srcRect b="33959" l="12746" r="20826" t="19000"/>
          <a:stretch/>
        </p:blipFill>
        <p:spPr>
          <a:xfrm>
            <a:off x="1264758" y="429153"/>
            <a:ext cx="3389948" cy="50929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2"/>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3300"/>
              <a:buFont typeface="Calibri"/>
              <a:buNone/>
              <a:defRPr b="0" i="0" sz="33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2"/>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Calibri"/>
                <a:ea typeface="Calibri"/>
                <a:cs typeface="Calibri"/>
                <a:sym typeface="Calibri"/>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9pPr>
          </a:lstStyle>
          <a:p/>
        </p:txBody>
      </p:sp>
      <p:sp>
        <p:nvSpPr>
          <p:cNvPr id="12" name="Google Shape;12;p1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00" u="none" cap="none" strike="noStrike">
                <a:solidFill>
                  <a:srgbClr val="888888"/>
                </a:solidFill>
                <a:latin typeface="Calibri"/>
                <a:ea typeface="Calibri"/>
                <a:cs typeface="Calibri"/>
                <a:sym typeface="Calibri"/>
              </a:defRPr>
            </a:lvl1pPr>
            <a:lvl2pPr indent="0" lvl="1" marL="0" marR="0" rtl="0" algn="r">
              <a:spcBef>
                <a:spcPts val="0"/>
              </a:spcBef>
              <a:buNone/>
              <a:defRPr b="0" i="0" sz="900" u="none" cap="none" strike="noStrike">
                <a:solidFill>
                  <a:srgbClr val="888888"/>
                </a:solidFill>
                <a:latin typeface="Calibri"/>
                <a:ea typeface="Calibri"/>
                <a:cs typeface="Calibri"/>
                <a:sym typeface="Calibri"/>
              </a:defRPr>
            </a:lvl2pPr>
            <a:lvl3pPr indent="0" lvl="2" marL="0" marR="0" rtl="0" algn="r">
              <a:spcBef>
                <a:spcPts val="0"/>
              </a:spcBef>
              <a:buNone/>
              <a:defRPr b="0" i="0" sz="900" u="none" cap="none" strike="noStrike">
                <a:solidFill>
                  <a:srgbClr val="888888"/>
                </a:solidFill>
                <a:latin typeface="Calibri"/>
                <a:ea typeface="Calibri"/>
                <a:cs typeface="Calibri"/>
                <a:sym typeface="Calibri"/>
              </a:defRPr>
            </a:lvl3pPr>
            <a:lvl4pPr indent="0" lvl="3" marL="0" marR="0" rtl="0" algn="r">
              <a:spcBef>
                <a:spcPts val="0"/>
              </a:spcBef>
              <a:buNone/>
              <a:defRPr b="0" i="0" sz="900" u="none" cap="none" strike="noStrike">
                <a:solidFill>
                  <a:srgbClr val="888888"/>
                </a:solidFill>
                <a:latin typeface="Calibri"/>
                <a:ea typeface="Calibri"/>
                <a:cs typeface="Calibri"/>
                <a:sym typeface="Calibri"/>
              </a:defRPr>
            </a:lvl4pPr>
            <a:lvl5pPr indent="0" lvl="4" marL="0" marR="0" rtl="0" algn="r">
              <a:spcBef>
                <a:spcPts val="0"/>
              </a:spcBef>
              <a:buNone/>
              <a:defRPr b="0" i="0" sz="900" u="none" cap="none" strike="noStrike">
                <a:solidFill>
                  <a:srgbClr val="888888"/>
                </a:solidFill>
                <a:latin typeface="Calibri"/>
                <a:ea typeface="Calibri"/>
                <a:cs typeface="Calibri"/>
                <a:sym typeface="Calibri"/>
              </a:defRPr>
            </a:lvl5pPr>
            <a:lvl6pPr indent="0" lvl="5" marL="0" marR="0" rtl="0" algn="r">
              <a:spcBef>
                <a:spcPts val="0"/>
              </a:spcBef>
              <a:buNone/>
              <a:defRPr b="0" i="0" sz="900" u="none" cap="none" strike="noStrike">
                <a:solidFill>
                  <a:srgbClr val="888888"/>
                </a:solidFill>
                <a:latin typeface="Calibri"/>
                <a:ea typeface="Calibri"/>
                <a:cs typeface="Calibri"/>
                <a:sym typeface="Calibri"/>
              </a:defRPr>
            </a:lvl6pPr>
            <a:lvl7pPr indent="0" lvl="6" marL="0" marR="0" rtl="0" algn="r">
              <a:spcBef>
                <a:spcPts val="0"/>
              </a:spcBef>
              <a:buNone/>
              <a:defRPr b="0" i="0" sz="900" u="none" cap="none" strike="noStrike">
                <a:solidFill>
                  <a:srgbClr val="888888"/>
                </a:solidFill>
                <a:latin typeface="Calibri"/>
                <a:ea typeface="Calibri"/>
                <a:cs typeface="Calibri"/>
                <a:sym typeface="Calibri"/>
              </a:defRPr>
            </a:lvl7pPr>
            <a:lvl8pPr indent="0" lvl="7" marL="0" marR="0" rtl="0" algn="r">
              <a:spcBef>
                <a:spcPts val="0"/>
              </a:spcBef>
              <a:buNone/>
              <a:defRPr b="0" i="0" sz="900" u="none" cap="none" strike="noStrike">
                <a:solidFill>
                  <a:srgbClr val="888888"/>
                </a:solidFill>
                <a:latin typeface="Calibri"/>
                <a:ea typeface="Calibri"/>
                <a:cs typeface="Calibri"/>
                <a:sym typeface="Calibri"/>
              </a:defRPr>
            </a:lvl8pPr>
            <a:lvl9pPr indent="0" lvl="8" marL="0" marR="0" rtl="0" algn="r">
              <a:spcBef>
                <a:spcPts val="0"/>
              </a:spcBef>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jpg"/><Relationship Id="rId4" Type="http://schemas.openxmlformats.org/officeDocument/2006/relationships/image" Target="../media/image10.png"/><Relationship Id="rId5" Type="http://schemas.openxmlformats.org/officeDocument/2006/relationships/image" Target="../media/image7.png"/><Relationship Id="rId6" Type="http://schemas.openxmlformats.org/officeDocument/2006/relationships/image" Target="../media/image9.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9.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11.jp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png"/><Relationship Id="rId4" Type="http://schemas.openxmlformats.org/officeDocument/2006/relationships/hyperlink" Target="https://www.hse.ie/eng/about/qavd/incident-management/patient-safety-voices.html" TargetMode="External"/><Relationship Id="rId5" Type="http://schemas.openxmlformats.org/officeDocument/2006/relationships/image" Target="../media/image9.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9.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1"/>
          <p:cNvSpPr txBox="1"/>
          <p:nvPr>
            <p:ph type="ctrTitle"/>
          </p:nvPr>
        </p:nvSpPr>
        <p:spPr>
          <a:xfrm>
            <a:off x="0" y="2219327"/>
            <a:ext cx="9144000" cy="2419089"/>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lt1"/>
              </a:buClr>
              <a:buSzPts val="3000"/>
              <a:buFont typeface="Arial Black"/>
              <a:buNone/>
            </a:pPr>
            <a:r>
              <a:rPr lang="en-GB" sz="3000">
                <a:solidFill>
                  <a:schemeClr val="lt1"/>
                </a:solidFill>
                <a:latin typeface="Arial Black"/>
                <a:ea typeface="Arial Black"/>
                <a:cs typeface="Arial Black"/>
                <a:sym typeface="Arial Black"/>
              </a:rPr>
              <a:t>Improving joy and meaning in work</a:t>
            </a:r>
            <a:br>
              <a:rPr lang="en-GB" sz="3000">
                <a:solidFill>
                  <a:schemeClr val="lt1"/>
                </a:solidFill>
                <a:latin typeface="Calibri"/>
                <a:ea typeface="Calibri"/>
                <a:cs typeface="Calibri"/>
                <a:sym typeface="Calibri"/>
              </a:rPr>
            </a:br>
            <a:r>
              <a:rPr lang="en-GB" sz="2700">
                <a:solidFill>
                  <a:schemeClr val="lt1"/>
                </a:solidFill>
                <a:latin typeface="Calibri"/>
                <a:ea typeface="Calibri"/>
                <a:cs typeface="Calibri"/>
                <a:sym typeface="Calibri"/>
              </a:rPr>
              <a:t>(COLLECTIVE LEADERSHIP FOR TEAM PERFORMANCE)</a:t>
            </a:r>
            <a:endParaRPr sz="2700">
              <a:solidFill>
                <a:schemeClr val="lt1"/>
              </a:solidFill>
              <a:latin typeface="Calibri"/>
              <a:ea typeface="Calibri"/>
              <a:cs typeface="Calibri"/>
              <a:sym typeface="Calibri"/>
            </a:endParaRPr>
          </a:p>
        </p:txBody>
      </p:sp>
      <p:pic>
        <p:nvPicPr>
          <p:cNvPr id="118" name="Google Shape;118;p1"/>
          <p:cNvPicPr preferRelativeResize="0"/>
          <p:nvPr/>
        </p:nvPicPr>
        <p:blipFill rotWithShape="1">
          <a:blip r:embed="rId3">
            <a:alphaModFix/>
          </a:blip>
          <a:srcRect b="0" l="0" r="0" t="0"/>
          <a:stretch/>
        </p:blipFill>
        <p:spPr>
          <a:xfrm>
            <a:off x="-22548" y="2219327"/>
            <a:ext cx="9166547" cy="2444415"/>
          </a:xfrm>
          <a:prstGeom prst="rect">
            <a:avLst/>
          </a:prstGeom>
          <a:noFill/>
          <a:ln>
            <a:noFill/>
          </a:ln>
        </p:spPr>
      </p:pic>
      <p:sp>
        <p:nvSpPr>
          <p:cNvPr id="119" name="Google Shape;119;p1"/>
          <p:cNvSpPr/>
          <p:nvPr/>
        </p:nvSpPr>
        <p:spPr>
          <a:xfrm>
            <a:off x="0" y="2225773"/>
            <a:ext cx="9149634" cy="2437969"/>
          </a:xfrm>
          <a:prstGeom prst="rect">
            <a:avLst/>
          </a:prstGeom>
          <a:solidFill>
            <a:schemeClr val="dk1">
              <a:alpha val="23921"/>
            </a:schemeClr>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0" name="Google Shape;120;p1"/>
          <p:cNvSpPr txBox="1"/>
          <p:nvPr/>
        </p:nvSpPr>
        <p:spPr>
          <a:xfrm>
            <a:off x="82706" y="2667000"/>
            <a:ext cx="9144000" cy="2419089"/>
          </a:xfrm>
          <a:prstGeom prst="rect">
            <a:avLst/>
          </a:prstGeom>
          <a:noFill/>
          <a:ln>
            <a:noFill/>
          </a:ln>
        </p:spPr>
        <p:txBody>
          <a:bodyPr anchorCtr="0" anchor="ctr" bIns="45700" lIns="91425" spcFirstLastPara="1" rIns="91425" wrap="square" tIns="45700">
            <a:normAutofit/>
          </a:bodyPr>
          <a:lstStyle/>
          <a:p>
            <a:pPr indent="0" lvl="0" marL="0" marR="0" rtl="0" algn="r">
              <a:lnSpc>
                <a:spcPct val="100000"/>
              </a:lnSpc>
              <a:spcBef>
                <a:spcPts val="0"/>
              </a:spcBef>
              <a:spcAft>
                <a:spcPts val="0"/>
              </a:spcAft>
              <a:buClr>
                <a:srgbClr val="FFFFFF"/>
              </a:buClr>
              <a:buSzPts val="3000"/>
              <a:buFont typeface="Twentieth Century"/>
              <a:buNone/>
            </a:pPr>
            <a:br>
              <a:rPr b="0" i="0" lang="en-GB" sz="3000" u="none" cap="none" strike="noStrike">
                <a:solidFill>
                  <a:srgbClr val="FFFFFF"/>
                </a:solidFill>
                <a:latin typeface="Twentieth Century"/>
                <a:ea typeface="Twentieth Century"/>
                <a:cs typeface="Twentieth Century"/>
                <a:sym typeface="Twentieth Century"/>
              </a:rPr>
            </a:br>
            <a:r>
              <a:rPr b="0" i="0" lang="en-GB" sz="2800" u="none" cap="none" strike="noStrike">
                <a:solidFill>
                  <a:srgbClr val="FFFFFF"/>
                </a:solidFill>
                <a:latin typeface="Twentieth Century"/>
                <a:ea typeface="Twentieth Century"/>
                <a:cs typeface="Twentieth Century"/>
                <a:sym typeface="Twentieth Century"/>
              </a:rPr>
              <a:t>COLLECTIVE LEADERSHIP FOR TEAM PERFORMANCE</a:t>
            </a:r>
            <a:endParaRPr b="0" i="0" sz="2800" u="none" cap="none" strike="noStrike">
              <a:solidFill>
                <a:srgbClr val="FFFFFF"/>
              </a:solidFill>
              <a:latin typeface="Twentieth Century"/>
              <a:ea typeface="Twentieth Century"/>
              <a:cs typeface="Twentieth Century"/>
              <a:sym typeface="Twentieth Century"/>
            </a:endParaRPr>
          </a:p>
        </p:txBody>
      </p:sp>
      <p:pic>
        <p:nvPicPr>
          <p:cNvPr id="121" name="Google Shape;121;p1"/>
          <p:cNvPicPr preferRelativeResize="0"/>
          <p:nvPr/>
        </p:nvPicPr>
        <p:blipFill rotWithShape="1">
          <a:blip r:embed="rId4">
            <a:alphaModFix/>
          </a:blip>
          <a:srcRect b="0" l="0" r="0" t="0"/>
          <a:stretch/>
        </p:blipFill>
        <p:spPr>
          <a:xfrm>
            <a:off x="2367834" y="6121884"/>
            <a:ext cx="4408332" cy="736116"/>
          </a:xfrm>
          <a:prstGeom prst="rect">
            <a:avLst/>
          </a:prstGeom>
          <a:noFill/>
          <a:ln>
            <a:noFill/>
          </a:ln>
        </p:spPr>
      </p:pic>
      <p:pic>
        <p:nvPicPr>
          <p:cNvPr id="122" name="Google Shape;122;p1"/>
          <p:cNvPicPr preferRelativeResize="0"/>
          <p:nvPr/>
        </p:nvPicPr>
        <p:blipFill rotWithShape="1">
          <a:blip r:embed="rId5">
            <a:alphaModFix/>
          </a:blip>
          <a:srcRect b="0" l="0" r="0" t="0"/>
          <a:stretch/>
        </p:blipFill>
        <p:spPr>
          <a:xfrm>
            <a:off x="228600" y="533400"/>
            <a:ext cx="3851462" cy="1149690"/>
          </a:xfrm>
          <a:prstGeom prst="rect">
            <a:avLst/>
          </a:prstGeom>
          <a:noFill/>
          <a:ln>
            <a:noFill/>
          </a:ln>
        </p:spPr>
      </p:pic>
      <p:sp>
        <p:nvSpPr>
          <p:cNvPr id="123" name="Google Shape;123;p1"/>
          <p:cNvSpPr/>
          <p:nvPr/>
        </p:nvSpPr>
        <p:spPr>
          <a:xfrm>
            <a:off x="1447800" y="5008856"/>
            <a:ext cx="6571164" cy="638965"/>
          </a:xfrm>
          <a:prstGeom prst="rect">
            <a:avLst/>
          </a:prstGeom>
          <a:solidFill>
            <a:srgbClr val="38572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124" name="Google Shape;124;p1"/>
          <p:cNvSpPr/>
          <p:nvPr/>
        </p:nvSpPr>
        <p:spPr>
          <a:xfrm>
            <a:off x="2681965" y="5193338"/>
            <a:ext cx="5074853"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GB" sz="1400">
                <a:solidFill>
                  <a:srgbClr val="FFFFFF"/>
                </a:solidFill>
                <a:latin typeface="Verdana"/>
                <a:ea typeface="Verdana"/>
                <a:cs typeface="Verdana"/>
                <a:sym typeface="Verdana"/>
              </a:rPr>
              <a:t>EMOTIONAL SUPPORT IN TEAMS</a:t>
            </a:r>
            <a:endParaRPr sz="1400">
              <a:solidFill>
                <a:schemeClr val="dk1"/>
              </a:solidFill>
              <a:latin typeface="Calibri"/>
              <a:ea typeface="Calibri"/>
              <a:cs typeface="Calibri"/>
              <a:sym typeface="Calibri"/>
            </a:endParaRPr>
          </a:p>
        </p:txBody>
      </p:sp>
      <p:pic>
        <p:nvPicPr>
          <p:cNvPr id="125" name="Google Shape;125;p1"/>
          <p:cNvPicPr preferRelativeResize="0"/>
          <p:nvPr/>
        </p:nvPicPr>
        <p:blipFill rotWithShape="1">
          <a:blip r:embed="rId6">
            <a:alphaModFix/>
          </a:blip>
          <a:srcRect b="16181" l="0" r="0" t="0"/>
          <a:stretch/>
        </p:blipFill>
        <p:spPr>
          <a:xfrm>
            <a:off x="1883619" y="5007373"/>
            <a:ext cx="752354" cy="630609"/>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10"/>
          <p:cNvSpPr txBox="1"/>
          <p:nvPr>
            <p:ph type="title"/>
          </p:nvPr>
        </p:nvSpPr>
        <p:spPr>
          <a:xfrm>
            <a:off x="604204" y="533400"/>
            <a:ext cx="78867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2060"/>
              </a:buClr>
              <a:buSzPts val="3300"/>
              <a:buFont typeface="Calibri"/>
              <a:buNone/>
            </a:pPr>
            <a:r>
              <a:rPr lang="en-GB"/>
              <a:t>Group exercise 20 min. </a:t>
            </a:r>
            <a:endParaRPr/>
          </a:p>
        </p:txBody>
      </p:sp>
      <p:sp>
        <p:nvSpPr>
          <p:cNvPr id="213" name="Google Shape;213;p10"/>
          <p:cNvSpPr txBox="1"/>
          <p:nvPr>
            <p:ph idx="1" type="body"/>
          </p:nvPr>
        </p:nvSpPr>
        <p:spPr>
          <a:xfrm>
            <a:off x="219958" y="1858962"/>
            <a:ext cx="7933442" cy="41910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400"/>
              <a:buNone/>
            </a:pPr>
            <a:r>
              <a:t/>
            </a:r>
            <a:endParaRPr sz="1400"/>
          </a:p>
          <a:p>
            <a:pPr indent="0" lvl="0" marL="0" rtl="0" algn="l">
              <a:lnSpc>
                <a:spcPct val="90000"/>
              </a:lnSpc>
              <a:spcBef>
                <a:spcPts val="750"/>
              </a:spcBef>
              <a:spcAft>
                <a:spcPts val="0"/>
              </a:spcAft>
              <a:buClr>
                <a:schemeClr val="dk1"/>
              </a:buClr>
              <a:buSzPts val="1600"/>
              <a:buNone/>
            </a:pPr>
            <a:r>
              <a:rPr b="1" lang="en-GB" sz="1600"/>
              <a:t>The second victim</a:t>
            </a:r>
            <a:endParaRPr sz="1600"/>
          </a:p>
          <a:p>
            <a:pPr indent="-171450" lvl="1" marL="514350" rtl="0" algn="l">
              <a:lnSpc>
                <a:spcPct val="90000"/>
              </a:lnSpc>
              <a:spcBef>
                <a:spcPts val="375"/>
              </a:spcBef>
              <a:spcAft>
                <a:spcPts val="0"/>
              </a:spcAft>
              <a:buClr>
                <a:schemeClr val="dk1"/>
              </a:buClr>
              <a:buSzPts val="1200"/>
              <a:buChar char="•"/>
            </a:pPr>
            <a:r>
              <a:rPr lang="en-GB" sz="1200"/>
              <a:t>One person takes the perspective of the affected </a:t>
            </a:r>
            <a:r>
              <a:rPr b="1" lang="en-GB" sz="1200"/>
              <a:t>staff member </a:t>
            </a:r>
            <a:r>
              <a:rPr lang="en-GB" sz="1200"/>
              <a:t>from described in the story card (if there are multiple affected staff members in the story, the individual decides which staff member). </a:t>
            </a:r>
            <a:endParaRPr sz="1200"/>
          </a:p>
          <a:p>
            <a:pPr indent="-171450" lvl="1" marL="514350" rtl="0" algn="l">
              <a:lnSpc>
                <a:spcPct val="90000"/>
              </a:lnSpc>
              <a:spcBef>
                <a:spcPts val="375"/>
              </a:spcBef>
              <a:spcAft>
                <a:spcPts val="0"/>
              </a:spcAft>
              <a:buClr>
                <a:schemeClr val="dk1"/>
              </a:buClr>
              <a:buSzPts val="1200"/>
              <a:buChar char="•"/>
            </a:pPr>
            <a:r>
              <a:rPr lang="en-GB" sz="1200"/>
              <a:t>The “second victim” attempts to put themselves in the shoes of the affected staff member in the story.</a:t>
            </a:r>
            <a:endParaRPr sz="1600"/>
          </a:p>
          <a:p>
            <a:pPr indent="0" lvl="0" marL="0" rtl="0" algn="l">
              <a:lnSpc>
                <a:spcPct val="90000"/>
              </a:lnSpc>
              <a:spcBef>
                <a:spcPts val="750"/>
              </a:spcBef>
              <a:spcAft>
                <a:spcPts val="0"/>
              </a:spcAft>
              <a:buClr>
                <a:schemeClr val="dk1"/>
              </a:buClr>
              <a:buSzPts val="1600"/>
              <a:buNone/>
            </a:pPr>
            <a:r>
              <a:rPr b="1" lang="en-GB" sz="1600"/>
              <a:t>The colleague</a:t>
            </a:r>
            <a:endParaRPr sz="1600"/>
          </a:p>
          <a:p>
            <a:pPr indent="-171450" lvl="1" marL="514350" rtl="0" algn="l">
              <a:lnSpc>
                <a:spcPct val="90000"/>
              </a:lnSpc>
              <a:spcBef>
                <a:spcPts val="375"/>
              </a:spcBef>
              <a:spcAft>
                <a:spcPts val="0"/>
              </a:spcAft>
              <a:buClr>
                <a:schemeClr val="dk1"/>
              </a:buClr>
              <a:buSzPts val="1200"/>
              <a:buChar char="•"/>
            </a:pPr>
            <a:r>
              <a:rPr lang="en-GB" sz="1200"/>
              <a:t>The second person takes on the role of a colleague of the affected staff member. </a:t>
            </a:r>
            <a:endParaRPr sz="1200"/>
          </a:p>
          <a:p>
            <a:pPr indent="-171450" lvl="1" marL="514350" rtl="0" algn="l">
              <a:lnSpc>
                <a:spcPct val="90000"/>
              </a:lnSpc>
              <a:spcBef>
                <a:spcPts val="375"/>
              </a:spcBef>
              <a:spcAft>
                <a:spcPts val="0"/>
              </a:spcAft>
              <a:buClr>
                <a:schemeClr val="dk1"/>
              </a:buClr>
              <a:buSzPts val="1200"/>
              <a:buChar char="•"/>
            </a:pPr>
            <a:r>
              <a:rPr lang="en-GB" sz="1200"/>
              <a:t>The “colleague” attempts to support them, using the ASSIST-ME model and general empathy</a:t>
            </a:r>
            <a:endParaRPr sz="1600"/>
          </a:p>
          <a:p>
            <a:pPr indent="0" lvl="0" marL="0" rtl="0" algn="l">
              <a:lnSpc>
                <a:spcPct val="90000"/>
              </a:lnSpc>
              <a:spcBef>
                <a:spcPts val="750"/>
              </a:spcBef>
              <a:spcAft>
                <a:spcPts val="0"/>
              </a:spcAft>
              <a:buClr>
                <a:schemeClr val="dk1"/>
              </a:buClr>
              <a:buSzPts val="1600"/>
              <a:buNone/>
            </a:pPr>
            <a:r>
              <a:rPr b="1" lang="en-GB" sz="1600"/>
              <a:t>The observer</a:t>
            </a:r>
            <a:endParaRPr sz="1600"/>
          </a:p>
          <a:p>
            <a:pPr indent="-171450" lvl="1" marL="514350" rtl="0" algn="l">
              <a:lnSpc>
                <a:spcPct val="90000"/>
              </a:lnSpc>
              <a:spcBef>
                <a:spcPts val="375"/>
              </a:spcBef>
              <a:spcAft>
                <a:spcPts val="0"/>
              </a:spcAft>
              <a:buClr>
                <a:schemeClr val="dk1"/>
              </a:buClr>
              <a:buSzPts val="1200"/>
              <a:buChar char="•"/>
            </a:pPr>
            <a:r>
              <a:rPr lang="en-GB" sz="1200"/>
              <a:t>The third person takes on the role of observer. </a:t>
            </a:r>
            <a:endParaRPr sz="1200"/>
          </a:p>
          <a:p>
            <a:pPr indent="-171450" lvl="1" marL="514350" rtl="0" algn="l">
              <a:lnSpc>
                <a:spcPct val="90000"/>
              </a:lnSpc>
              <a:spcBef>
                <a:spcPts val="375"/>
              </a:spcBef>
              <a:spcAft>
                <a:spcPts val="0"/>
              </a:spcAft>
              <a:buClr>
                <a:schemeClr val="dk1"/>
              </a:buClr>
              <a:buSzPts val="1200"/>
              <a:buChar char="•"/>
            </a:pPr>
            <a:r>
              <a:rPr lang="en-GB" sz="1200"/>
              <a:t>The observer observes without interfering, potentially taking notes, noticing what works and does not work.</a:t>
            </a:r>
            <a:endParaRPr sz="1200"/>
          </a:p>
        </p:txBody>
      </p:sp>
      <p:sp>
        <p:nvSpPr>
          <p:cNvPr id="214" name="Google Shape;214;p10"/>
          <p:cNvSpPr txBox="1"/>
          <p:nvPr/>
        </p:nvSpPr>
        <p:spPr>
          <a:xfrm>
            <a:off x="229483" y="4648200"/>
            <a:ext cx="8120903" cy="203132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1800">
                <a:solidFill>
                  <a:schemeClr val="dk1"/>
                </a:solidFill>
                <a:latin typeface="Calibri"/>
                <a:ea typeface="Calibri"/>
                <a:cs typeface="Calibri"/>
                <a:sym typeface="Calibri"/>
              </a:rPr>
              <a:t>Carry out a supportive conversation between the second victim and the colleague, using the ASSIST ME handout and general empathy. After three minutes of conversation, reflect on the experience together. During the reflection, the observer asks questions to allow for reflection on certain aspects of the experience. </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rPr lang="en-GB" sz="1800">
                <a:solidFill>
                  <a:schemeClr val="dk1"/>
                </a:solidFill>
                <a:latin typeface="Calibri"/>
                <a:ea typeface="Calibri"/>
                <a:cs typeface="Calibri"/>
                <a:sym typeface="Calibri"/>
              </a:rPr>
              <a:t>Repeat with a new story card and new roles. Reflect on how different situations call for different forms of emotional support. </a:t>
            </a:r>
            <a:endParaRPr/>
          </a:p>
        </p:txBody>
      </p:sp>
      <p:sp>
        <p:nvSpPr>
          <p:cNvPr id="215" name="Google Shape;215;p10"/>
          <p:cNvSpPr txBox="1"/>
          <p:nvPr/>
        </p:nvSpPr>
        <p:spPr>
          <a:xfrm>
            <a:off x="219958" y="1447800"/>
            <a:ext cx="8543042"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1800">
                <a:solidFill>
                  <a:schemeClr val="dk1"/>
                </a:solidFill>
                <a:latin typeface="Calibri"/>
                <a:ea typeface="Calibri"/>
                <a:cs typeface="Calibri"/>
                <a:sym typeface="Calibri"/>
              </a:rPr>
              <a:t>Form groups of three. Each group should have a story card handout and an ASSIST ME handout. Groups pick and read one story card, and each person takes on a role:</a:t>
            </a:r>
            <a:endParaRPr/>
          </a:p>
        </p:txBody>
      </p:sp>
      <p:grpSp>
        <p:nvGrpSpPr>
          <p:cNvPr id="216" name="Google Shape;216;p10"/>
          <p:cNvGrpSpPr/>
          <p:nvPr/>
        </p:nvGrpSpPr>
        <p:grpSpPr>
          <a:xfrm>
            <a:off x="7620000" y="106880"/>
            <a:ext cx="1524000" cy="638965"/>
            <a:chOff x="7620000" y="106880"/>
            <a:chExt cx="1524000" cy="638965"/>
          </a:xfrm>
        </p:grpSpPr>
        <p:sp>
          <p:nvSpPr>
            <p:cNvPr id="217" name="Google Shape;217;p10"/>
            <p:cNvSpPr/>
            <p:nvPr/>
          </p:nvSpPr>
          <p:spPr>
            <a:xfrm>
              <a:off x="7620000" y="106880"/>
              <a:ext cx="1524000" cy="638965"/>
            </a:xfrm>
            <a:prstGeom prst="rect">
              <a:avLst/>
            </a:prstGeom>
            <a:solidFill>
              <a:srgbClr val="38572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pic>
          <p:nvPicPr>
            <p:cNvPr id="218" name="Google Shape;218;p10"/>
            <p:cNvPicPr preferRelativeResize="0"/>
            <p:nvPr/>
          </p:nvPicPr>
          <p:blipFill rotWithShape="1">
            <a:blip r:embed="rId3">
              <a:alphaModFix/>
            </a:blip>
            <a:srcRect b="16181" l="0" r="0" t="0"/>
            <a:stretch/>
          </p:blipFill>
          <p:spPr>
            <a:xfrm>
              <a:off x="8090749" y="106880"/>
              <a:ext cx="752354" cy="630609"/>
            </a:xfrm>
            <a:prstGeom prst="rect">
              <a:avLst/>
            </a:prstGeom>
            <a:noFill/>
            <a:ln>
              <a:noFill/>
            </a:ln>
          </p:spPr>
        </p:pic>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pic>
        <p:nvPicPr>
          <p:cNvPr id="223" name="Google Shape;223;p11"/>
          <p:cNvPicPr preferRelativeResize="0"/>
          <p:nvPr/>
        </p:nvPicPr>
        <p:blipFill rotWithShape="1">
          <a:blip r:embed="rId3">
            <a:alphaModFix/>
          </a:blip>
          <a:srcRect b="0" l="0" r="0" t="0"/>
          <a:stretch/>
        </p:blipFill>
        <p:spPr>
          <a:xfrm>
            <a:off x="0" y="2072640"/>
            <a:ext cx="9144000" cy="2712720"/>
          </a:xfrm>
          <a:prstGeom prst="rect">
            <a:avLst/>
          </a:prstGeom>
          <a:noFill/>
          <a:ln>
            <a:noFill/>
          </a:ln>
        </p:spPr>
      </p:pic>
      <p:sp>
        <p:nvSpPr>
          <p:cNvPr id="224" name="Google Shape;224;p11"/>
          <p:cNvSpPr/>
          <p:nvPr/>
        </p:nvSpPr>
        <p:spPr>
          <a:xfrm>
            <a:off x="0" y="2072640"/>
            <a:ext cx="9144000" cy="2712720"/>
          </a:xfrm>
          <a:prstGeom prst="rect">
            <a:avLst/>
          </a:prstGeom>
          <a:solidFill>
            <a:schemeClr val="dk1">
              <a:alpha val="23921"/>
            </a:schemeClr>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rPr lang="en-GB" sz="4000">
                <a:solidFill>
                  <a:schemeClr val="lt1"/>
                </a:solidFill>
                <a:latin typeface="Calibri"/>
                <a:ea typeface="Calibri"/>
                <a:cs typeface="Calibri"/>
                <a:sym typeface="Calibri"/>
              </a:rPr>
              <a:t>Thank you</a:t>
            </a:r>
            <a:endParaRPr/>
          </a:p>
        </p:txBody>
      </p:sp>
      <p:grpSp>
        <p:nvGrpSpPr>
          <p:cNvPr id="225" name="Google Shape;225;p11"/>
          <p:cNvGrpSpPr/>
          <p:nvPr/>
        </p:nvGrpSpPr>
        <p:grpSpPr>
          <a:xfrm>
            <a:off x="7620000" y="106880"/>
            <a:ext cx="1524000" cy="638965"/>
            <a:chOff x="7620000" y="106880"/>
            <a:chExt cx="1524000" cy="638965"/>
          </a:xfrm>
        </p:grpSpPr>
        <p:sp>
          <p:nvSpPr>
            <p:cNvPr id="226" name="Google Shape;226;p11"/>
            <p:cNvSpPr/>
            <p:nvPr/>
          </p:nvSpPr>
          <p:spPr>
            <a:xfrm>
              <a:off x="7620000" y="106880"/>
              <a:ext cx="1524000" cy="638965"/>
            </a:xfrm>
            <a:prstGeom prst="rect">
              <a:avLst/>
            </a:prstGeom>
            <a:solidFill>
              <a:srgbClr val="38572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pic>
          <p:nvPicPr>
            <p:cNvPr id="227" name="Google Shape;227;p11"/>
            <p:cNvPicPr preferRelativeResize="0"/>
            <p:nvPr/>
          </p:nvPicPr>
          <p:blipFill rotWithShape="1">
            <a:blip r:embed="rId4">
              <a:alphaModFix/>
            </a:blip>
            <a:srcRect b="16181" l="0" r="0" t="0"/>
            <a:stretch/>
          </p:blipFill>
          <p:spPr>
            <a:xfrm>
              <a:off x="8090749" y="106880"/>
              <a:ext cx="752354" cy="630609"/>
            </a:xfrm>
            <a:prstGeom prst="rect">
              <a:avLst/>
            </a:prstGeom>
            <a:noFill/>
            <a:ln>
              <a:noFill/>
            </a:ln>
          </p:spPr>
        </p:pic>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
          <p:cNvSpPr txBox="1"/>
          <p:nvPr>
            <p:ph type="title"/>
          </p:nvPr>
        </p:nvSpPr>
        <p:spPr>
          <a:xfrm>
            <a:off x="615203" y="741668"/>
            <a:ext cx="78867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2060"/>
              </a:buClr>
              <a:buSzPts val="3300"/>
              <a:buFont typeface="Calibri"/>
              <a:buNone/>
            </a:pPr>
            <a:r>
              <a:rPr lang="en-GB"/>
              <a:t>Patient Safety Story </a:t>
            </a:r>
            <a:br>
              <a:rPr lang="en-GB"/>
            </a:br>
            <a:r>
              <a:rPr lang="en-GB" sz="2000"/>
              <a:t>The impact of an incidence on a staff member</a:t>
            </a:r>
            <a:endParaRPr/>
          </a:p>
        </p:txBody>
      </p:sp>
      <p:pic>
        <p:nvPicPr>
          <p:cNvPr id="131" name="Google Shape;131;p2"/>
          <p:cNvPicPr preferRelativeResize="0"/>
          <p:nvPr>
            <p:ph idx="1" type="body"/>
          </p:nvPr>
        </p:nvPicPr>
        <p:blipFill rotWithShape="1">
          <a:blip r:embed="rId3">
            <a:alphaModFix/>
          </a:blip>
          <a:srcRect b="0" l="0" r="0" t="0"/>
          <a:stretch/>
        </p:blipFill>
        <p:spPr>
          <a:xfrm>
            <a:off x="615203" y="1905000"/>
            <a:ext cx="7377681" cy="4149946"/>
          </a:xfrm>
          <a:prstGeom prst="rect">
            <a:avLst/>
          </a:prstGeom>
          <a:noFill/>
          <a:ln>
            <a:noFill/>
          </a:ln>
        </p:spPr>
      </p:pic>
      <p:sp>
        <p:nvSpPr>
          <p:cNvPr id="132" name="Google Shape;132;p2"/>
          <p:cNvSpPr txBox="1"/>
          <p:nvPr/>
        </p:nvSpPr>
        <p:spPr>
          <a:xfrm>
            <a:off x="533400" y="6054946"/>
            <a:ext cx="8320932"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1800">
                <a:solidFill>
                  <a:schemeClr val="dk1"/>
                </a:solidFill>
                <a:latin typeface="Calibri"/>
                <a:ea typeface="Calibri"/>
                <a:cs typeface="Calibri"/>
                <a:sym typeface="Calibri"/>
              </a:rPr>
              <a:t>Source: HSE</a:t>
            </a:r>
            <a:endParaRPr/>
          </a:p>
          <a:p>
            <a:pPr indent="0" lvl="0" marL="0" marR="0" rtl="0" algn="l">
              <a:spcBef>
                <a:spcPts val="0"/>
              </a:spcBef>
              <a:spcAft>
                <a:spcPts val="0"/>
              </a:spcAft>
              <a:buNone/>
            </a:pPr>
            <a:r>
              <a:rPr lang="en-GB" sz="1800" u="sng">
                <a:solidFill>
                  <a:schemeClr val="dk1"/>
                </a:solidFill>
                <a:latin typeface="Calibri"/>
                <a:ea typeface="Calibri"/>
                <a:cs typeface="Calibri"/>
                <a:sym typeface="Calibri"/>
                <a:hlinkClick r:id="rId4">
                  <a:extLst>
                    <a:ext uri="{A12FA001-AC4F-418D-AE19-62706E023703}">
                      <ahyp:hlinkClr val="tx"/>
                    </a:ext>
                  </a:extLst>
                </a:hlinkClick>
              </a:rPr>
              <a:t>https://www.hse.ie/eng/about/qavd/incident-management/patient-safety-voices.html</a:t>
            </a:r>
            <a:endParaRPr sz="1800">
              <a:solidFill>
                <a:schemeClr val="dk1"/>
              </a:solidFill>
              <a:latin typeface="Calibri"/>
              <a:ea typeface="Calibri"/>
              <a:cs typeface="Calibri"/>
              <a:sym typeface="Calibri"/>
            </a:endParaRPr>
          </a:p>
        </p:txBody>
      </p:sp>
      <p:grpSp>
        <p:nvGrpSpPr>
          <p:cNvPr id="133" name="Google Shape;133;p2"/>
          <p:cNvGrpSpPr/>
          <p:nvPr/>
        </p:nvGrpSpPr>
        <p:grpSpPr>
          <a:xfrm>
            <a:off x="7620000" y="106880"/>
            <a:ext cx="1524000" cy="638965"/>
            <a:chOff x="7620000" y="106880"/>
            <a:chExt cx="1524000" cy="638965"/>
          </a:xfrm>
        </p:grpSpPr>
        <p:sp>
          <p:nvSpPr>
            <p:cNvPr id="134" name="Google Shape;134;p2"/>
            <p:cNvSpPr/>
            <p:nvPr/>
          </p:nvSpPr>
          <p:spPr>
            <a:xfrm>
              <a:off x="7620000" y="106880"/>
              <a:ext cx="1524000" cy="638965"/>
            </a:xfrm>
            <a:prstGeom prst="rect">
              <a:avLst/>
            </a:prstGeom>
            <a:solidFill>
              <a:srgbClr val="38572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pic>
          <p:nvPicPr>
            <p:cNvPr id="135" name="Google Shape;135;p2"/>
            <p:cNvPicPr preferRelativeResize="0"/>
            <p:nvPr/>
          </p:nvPicPr>
          <p:blipFill rotWithShape="1">
            <a:blip r:embed="rId5">
              <a:alphaModFix/>
            </a:blip>
            <a:srcRect b="16181" l="0" r="0" t="0"/>
            <a:stretch/>
          </p:blipFill>
          <p:spPr>
            <a:xfrm>
              <a:off x="8090749" y="106880"/>
              <a:ext cx="752354" cy="630609"/>
            </a:xfrm>
            <a:prstGeom prst="rect">
              <a:avLst/>
            </a:prstGeom>
            <a:noFill/>
            <a:ln>
              <a:noFill/>
            </a:ln>
          </p:spPr>
        </p:pic>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3"/>
          <p:cNvSpPr txBox="1"/>
          <p:nvPr>
            <p:ph type="title"/>
          </p:nvPr>
        </p:nvSpPr>
        <p:spPr>
          <a:xfrm>
            <a:off x="454089" y="838200"/>
            <a:ext cx="78867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2060"/>
              </a:buClr>
              <a:buSzPts val="3300"/>
              <a:buFont typeface="Calibri"/>
              <a:buNone/>
            </a:pPr>
            <a:r>
              <a:rPr lang="en-GB"/>
              <a:t>Intro</a:t>
            </a:r>
            <a:endParaRPr/>
          </a:p>
        </p:txBody>
      </p:sp>
      <p:sp>
        <p:nvSpPr>
          <p:cNvPr id="141" name="Google Shape;141;p3"/>
          <p:cNvSpPr txBox="1"/>
          <p:nvPr>
            <p:ph idx="1" type="body"/>
          </p:nvPr>
        </p:nvSpPr>
        <p:spPr>
          <a:xfrm>
            <a:off x="461865" y="1910897"/>
            <a:ext cx="8343900" cy="4876800"/>
          </a:xfrm>
          <a:prstGeom prst="rect">
            <a:avLst/>
          </a:prstGeom>
          <a:noFill/>
          <a:ln>
            <a:noFill/>
          </a:ln>
        </p:spPr>
        <p:txBody>
          <a:bodyPr anchorCtr="0" anchor="t" bIns="45700" lIns="91425" spcFirstLastPara="1" rIns="91425" wrap="square" tIns="45700">
            <a:normAutofit/>
          </a:bodyPr>
          <a:lstStyle/>
          <a:p>
            <a:pPr indent="-171450" lvl="0" marL="171450" rtl="0" algn="l">
              <a:lnSpc>
                <a:spcPct val="90000"/>
              </a:lnSpc>
              <a:spcBef>
                <a:spcPts val="0"/>
              </a:spcBef>
              <a:spcAft>
                <a:spcPts val="0"/>
              </a:spcAft>
              <a:buClr>
                <a:schemeClr val="dk1"/>
              </a:buClr>
              <a:buSzPts val="2100"/>
              <a:buChar char="•"/>
            </a:pPr>
            <a:r>
              <a:rPr lang="en-GB"/>
              <a:t>2</a:t>
            </a:r>
            <a:r>
              <a:rPr baseline="30000" lang="en-GB"/>
              <a:t>nd</a:t>
            </a:r>
            <a:r>
              <a:rPr lang="en-GB"/>
              <a:t> victims are defined as </a:t>
            </a:r>
            <a:r>
              <a:rPr i="1" lang="en-GB"/>
              <a:t>“health care providers who are involved in an unanticipated adverse patient event, in a medical error and/or a patient related injury and become victimized in the sense that the provider is traumatized by the event.”</a:t>
            </a:r>
            <a:r>
              <a:rPr baseline="30000" lang="en-GB"/>
              <a:t>1</a:t>
            </a:r>
            <a:r>
              <a:rPr i="1" lang="en-GB"/>
              <a:t> </a:t>
            </a:r>
            <a:br>
              <a:rPr i="1" lang="en-GB"/>
            </a:br>
            <a:endParaRPr i="1"/>
          </a:p>
          <a:p>
            <a:pPr indent="-171450" lvl="0" marL="171450" rtl="0" algn="l">
              <a:lnSpc>
                <a:spcPct val="90000"/>
              </a:lnSpc>
              <a:spcBef>
                <a:spcPts val="750"/>
              </a:spcBef>
              <a:spcAft>
                <a:spcPts val="0"/>
              </a:spcAft>
              <a:buClr>
                <a:schemeClr val="dk1"/>
              </a:buClr>
              <a:buSzPts val="2100"/>
              <a:buChar char="•"/>
            </a:pPr>
            <a:r>
              <a:rPr lang="en-GB"/>
              <a:t>Survey data has indicated that in one year, 14%–30% of health care providers in the US were involved in a patient safety event and suffered personal, emotional, and professional problems as a result</a:t>
            </a:r>
            <a:r>
              <a:rPr baseline="30000" lang="en-GB"/>
              <a:t>1</a:t>
            </a:r>
            <a:r>
              <a:rPr lang="en-GB"/>
              <a:t> </a:t>
            </a:r>
            <a:br>
              <a:rPr lang="en-GB"/>
            </a:br>
            <a:endParaRPr/>
          </a:p>
          <a:p>
            <a:pPr indent="-171450" lvl="0" marL="171450" rtl="0" algn="l">
              <a:lnSpc>
                <a:spcPct val="90000"/>
              </a:lnSpc>
              <a:spcBef>
                <a:spcPts val="750"/>
              </a:spcBef>
              <a:spcAft>
                <a:spcPts val="0"/>
              </a:spcAft>
              <a:buClr>
                <a:schemeClr val="dk1"/>
              </a:buClr>
              <a:buSzPts val="2100"/>
              <a:buChar char="•"/>
            </a:pPr>
            <a:r>
              <a:rPr lang="en-GB"/>
              <a:t>Support or encouragement from colleagues and managers can help health care providers cope emotionally and professionally after an adverse event</a:t>
            </a:r>
            <a:r>
              <a:rPr baseline="30000" lang="en-GB"/>
              <a:t>2</a:t>
            </a:r>
            <a:endParaRPr/>
          </a:p>
        </p:txBody>
      </p:sp>
      <p:sp>
        <p:nvSpPr>
          <p:cNvPr id="142" name="Google Shape;142;p3"/>
          <p:cNvSpPr txBox="1"/>
          <p:nvPr/>
        </p:nvSpPr>
        <p:spPr>
          <a:xfrm>
            <a:off x="285750" y="5988450"/>
            <a:ext cx="8686800" cy="86177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aseline="30000" lang="en-GB" sz="1200">
                <a:solidFill>
                  <a:schemeClr val="dk1"/>
                </a:solidFill>
                <a:latin typeface="Calibri"/>
                <a:ea typeface="Calibri"/>
                <a:cs typeface="Calibri"/>
                <a:sym typeface="Calibri"/>
              </a:rPr>
              <a:t>1</a:t>
            </a:r>
            <a:r>
              <a:rPr lang="en-GB" sz="1200">
                <a:solidFill>
                  <a:schemeClr val="dk1"/>
                </a:solidFill>
                <a:latin typeface="Calibri"/>
                <a:ea typeface="Calibri"/>
                <a:cs typeface="Calibri"/>
                <a:sym typeface="Calibri"/>
              </a:rPr>
              <a:t>Scott, et al, 2009: The natural history of recovery for the healthcare provider "second victim" after adverse patient events.</a:t>
            </a:r>
            <a:endParaRPr/>
          </a:p>
          <a:p>
            <a:pPr indent="0" lvl="0" marL="0" marR="0" rtl="0" algn="l">
              <a:spcBef>
                <a:spcPts val="0"/>
              </a:spcBef>
              <a:spcAft>
                <a:spcPts val="0"/>
              </a:spcAft>
              <a:buNone/>
            </a:pPr>
            <a:r>
              <a:rPr baseline="30000" lang="en-GB" sz="1200">
                <a:solidFill>
                  <a:schemeClr val="dk1"/>
                </a:solidFill>
                <a:latin typeface="Calibri"/>
                <a:ea typeface="Calibri"/>
                <a:cs typeface="Calibri"/>
                <a:sym typeface="Calibri"/>
              </a:rPr>
              <a:t>2</a:t>
            </a:r>
            <a:r>
              <a:rPr lang="en-GB" sz="1200">
                <a:solidFill>
                  <a:schemeClr val="dk1"/>
                </a:solidFill>
                <a:latin typeface="Calibri"/>
                <a:ea typeface="Calibri"/>
                <a:cs typeface="Calibri"/>
                <a:sym typeface="Calibri"/>
              </a:rPr>
              <a:t>Sirriyeh, et al. 2010: Coping with medical error: a systematic review of papers to assess the effects of involvement in medical errors on healthcare professionals' psychological well-being.</a:t>
            </a:r>
            <a:endParaRPr/>
          </a:p>
          <a:p>
            <a:pPr indent="0" lvl="0" marL="0" marR="0" rtl="0" algn="l">
              <a:spcBef>
                <a:spcPts val="0"/>
              </a:spcBef>
              <a:spcAft>
                <a:spcPts val="0"/>
              </a:spcAft>
              <a:buNone/>
            </a:pPr>
            <a:r>
              <a:rPr lang="en-GB" sz="1200">
                <a:solidFill>
                  <a:schemeClr val="dk1"/>
                </a:solidFill>
                <a:latin typeface="Calibri"/>
                <a:ea typeface="Calibri"/>
                <a:cs typeface="Calibri"/>
                <a:sym typeface="Calibri"/>
              </a:rPr>
              <a:t>  </a:t>
            </a:r>
            <a:endParaRPr/>
          </a:p>
        </p:txBody>
      </p:sp>
      <p:grpSp>
        <p:nvGrpSpPr>
          <p:cNvPr id="143" name="Google Shape;143;p3"/>
          <p:cNvGrpSpPr/>
          <p:nvPr/>
        </p:nvGrpSpPr>
        <p:grpSpPr>
          <a:xfrm>
            <a:off x="7620000" y="106880"/>
            <a:ext cx="1524000" cy="638965"/>
            <a:chOff x="7620000" y="106880"/>
            <a:chExt cx="1524000" cy="638965"/>
          </a:xfrm>
        </p:grpSpPr>
        <p:sp>
          <p:nvSpPr>
            <p:cNvPr id="144" name="Google Shape;144;p3"/>
            <p:cNvSpPr/>
            <p:nvPr/>
          </p:nvSpPr>
          <p:spPr>
            <a:xfrm>
              <a:off x="7620000" y="106880"/>
              <a:ext cx="1524000" cy="638965"/>
            </a:xfrm>
            <a:prstGeom prst="rect">
              <a:avLst/>
            </a:prstGeom>
            <a:solidFill>
              <a:srgbClr val="38572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pic>
          <p:nvPicPr>
            <p:cNvPr id="145" name="Google Shape;145;p3"/>
            <p:cNvPicPr preferRelativeResize="0"/>
            <p:nvPr/>
          </p:nvPicPr>
          <p:blipFill rotWithShape="1">
            <a:blip r:embed="rId3">
              <a:alphaModFix/>
            </a:blip>
            <a:srcRect b="16181" l="0" r="0" t="0"/>
            <a:stretch/>
          </p:blipFill>
          <p:spPr>
            <a:xfrm>
              <a:off x="8090749" y="106880"/>
              <a:ext cx="752354" cy="630609"/>
            </a:xfrm>
            <a:prstGeom prst="rect">
              <a:avLst/>
            </a:prstGeom>
            <a:noFill/>
            <a:ln>
              <a:noFill/>
            </a:ln>
          </p:spPr>
        </p:pic>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4"/>
          <p:cNvSpPr txBox="1"/>
          <p:nvPr>
            <p:ph type="title"/>
          </p:nvPr>
        </p:nvSpPr>
        <p:spPr>
          <a:xfrm>
            <a:off x="628650" y="914400"/>
            <a:ext cx="78867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2060"/>
              </a:buClr>
              <a:buSzPts val="3300"/>
              <a:buFont typeface="Calibri"/>
              <a:buNone/>
            </a:pPr>
            <a:r>
              <a:rPr lang="en-GB"/>
              <a:t>Symptoms</a:t>
            </a:r>
            <a:br>
              <a:rPr lang="en-GB"/>
            </a:br>
            <a:endParaRPr/>
          </a:p>
        </p:txBody>
      </p:sp>
      <p:sp>
        <p:nvSpPr>
          <p:cNvPr id="152" name="Google Shape;152;p4"/>
          <p:cNvSpPr txBox="1"/>
          <p:nvPr>
            <p:ph idx="1" type="body"/>
          </p:nvPr>
        </p:nvSpPr>
        <p:spPr>
          <a:xfrm>
            <a:off x="647700" y="2743200"/>
            <a:ext cx="7886700" cy="4351338"/>
          </a:xfrm>
          <a:prstGeom prst="rect">
            <a:avLst/>
          </a:prstGeom>
          <a:noFill/>
          <a:ln>
            <a:noFill/>
          </a:ln>
        </p:spPr>
        <p:txBody>
          <a:bodyPr anchorCtr="0" anchor="t" bIns="45700" lIns="91425" spcFirstLastPara="1" rIns="91425" wrap="square" tIns="45700">
            <a:normAutofit/>
          </a:bodyPr>
          <a:lstStyle/>
          <a:p>
            <a:pPr indent="-171450" lvl="0" marL="171450" rtl="0" algn="l">
              <a:lnSpc>
                <a:spcPct val="90000"/>
              </a:lnSpc>
              <a:spcBef>
                <a:spcPts val="0"/>
              </a:spcBef>
              <a:spcAft>
                <a:spcPts val="0"/>
              </a:spcAft>
              <a:buClr>
                <a:schemeClr val="dk1"/>
              </a:buClr>
              <a:buSzPts val="2100"/>
              <a:buChar char="•"/>
            </a:pPr>
            <a:r>
              <a:rPr lang="en-GB"/>
              <a:t>Feelings of incompetence and isolation </a:t>
            </a:r>
            <a:endParaRPr/>
          </a:p>
          <a:p>
            <a:pPr indent="-171450" lvl="0" marL="171450" rtl="0" algn="l">
              <a:lnSpc>
                <a:spcPct val="90000"/>
              </a:lnSpc>
              <a:spcBef>
                <a:spcPts val="750"/>
              </a:spcBef>
              <a:spcAft>
                <a:spcPts val="0"/>
              </a:spcAft>
              <a:buClr>
                <a:schemeClr val="dk1"/>
              </a:buClr>
              <a:buSzPts val="2100"/>
              <a:buChar char="•"/>
            </a:pPr>
            <a:r>
              <a:rPr lang="en-GB"/>
              <a:t>Denial of responsibility – discounting of the importance of the event</a:t>
            </a:r>
            <a:endParaRPr/>
          </a:p>
          <a:p>
            <a:pPr indent="-171450" lvl="0" marL="171450" rtl="0" algn="l">
              <a:lnSpc>
                <a:spcPct val="90000"/>
              </a:lnSpc>
              <a:spcBef>
                <a:spcPts val="750"/>
              </a:spcBef>
              <a:spcAft>
                <a:spcPts val="0"/>
              </a:spcAft>
              <a:buClr>
                <a:schemeClr val="dk1"/>
              </a:buClr>
              <a:buSzPts val="2100"/>
              <a:buChar char="•"/>
            </a:pPr>
            <a:r>
              <a:rPr lang="en-GB"/>
              <a:t>Emotional distancing </a:t>
            </a:r>
            <a:endParaRPr/>
          </a:p>
          <a:p>
            <a:pPr indent="-171450" lvl="0" marL="171450" rtl="0" algn="l">
              <a:lnSpc>
                <a:spcPct val="90000"/>
              </a:lnSpc>
              <a:spcBef>
                <a:spcPts val="750"/>
              </a:spcBef>
              <a:spcAft>
                <a:spcPts val="0"/>
              </a:spcAft>
              <a:buClr>
                <a:schemeClr val="dk1"/>
              </a:buClr>
              <a:buSzPts val="2100"/>
              <a:buChar char="•"/>
            </a:pPr>
            <a:r>
              <a:rPr lang="en-GB"/>
              <a:t>Overwhelming guilt </a:t>
            </a:r>
            <a:endParaRPr/>
          </a:p>
          <a:p>
            <a:pPr indent="-171450" lvl="0" marL="171450" rtl="0" algn="l">
              <a:lnSpc>
                <a:spcPct val="90000"/>
              </a:lnSpc>
              <a:spcBef>
                <a:spcPts val="750"/>
              </a:spcBef>
              <a:spcAft>
                <a:spcPts val="0"/>
              </a:spcAft>
              <a:buClr>
                <a:schemeClr val="dk1"/>
              </a:buClr>
              <a:buSzPts val="2100"/>
              <a:buChar char="•"/>
            </a:pPr>
            <a:r>
              <a:rPr lang="en-GB"/>
              <a:t>Symptoms of Post Traumatic Stress Disorder (PTSD).</a:t>
            </a:r>
            <a:endParaRPr/>
          </a:p>
        </p:txBody>
      </p:sp>
      <p:sp>
        <p:nvSpPr>
          <p:cNvPr id="153" name="Google Shape;153;p4"/>
          <p:cNvSpPr txBox="1"/>
          <p:nvPr/>
        </p:nvSpPr>
        <p:spPr>
          <a:xfrm>
            <a:off x="628650" y="1828800"/>
            <a:ext cx="7924800" cy="73866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2100">
                <a:solidFill>
                  <a:schemeClr val="dk1"/>
                </a:solidFill>
                <a:latin typeface="Calibri"/>
                <a:ea typeface="Calibri"/>
                <a:cs typeface="Calibri"/>
                <a:sym typeface="Calibri"/>
              </a:rPr>
              <a:t>Healthcare professionals might show a range of emotional responses to an adverse event/critical incident. These include:</a:t>
            </a:r>
            <a:endParaRPr/>
          </a:p>
        </p:txBody>
      </p:sp>
      <p:sp>
        <p:nvSpPr>
          <p:cNvPr id="154" name="Google Shape;154;p4"/>
          <p:cNvSpPr txBox="1"/>
          <p:nvPr/>
        </p:nvSpPr>
        <p:spPr>
          <a:xfrm>
            <a:off x="579999" y="5003275"/>
            <a:ext cx="7924800" cy="163121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2100">
                <a:solidFill>
                  <a:schemeClr val="dk1"/>
                </a:solidFill>
                <a:latin typeface="Calibri"/>
                <a:ea typeface="Calibri"/>
                <a:cs typeface="Calibri"/>
                <a:sym typeface="Calibri"/>
              </a:rPr>
              <a:t>Symptoms are often related to the severity of the incident. However, staff can also suffer from traumatic emotional responses caused by minor incidents and near-misses.  </a:t>
            </a:r>
            <a:endParaRPr/>
          </a:p>
          <a:p>
            <a:pPr indent="0" lvl="0" marL="0" marR="0" rtl="0" algn="l">
              <a:spcBef>
                <a:spcPts val="0"/>
              </a:spcBef>
              <a:spcAft>
                <a:spcPts val="0"/>
              </a:spcAft>
              <a:buNone/>
            </a:pPr>
            <a:r>
              <a:t/>
            </a:r>
            <a:endParaRPr sz="2100">
              <a:solidFill>
                <a:schemeClr val="dk1"/>
              </a:solidFill>
              <a:latin typeface="Calibri"/>
              <a:ea typeface="Calibri"/>
              <a:cs typeface="Calibri"/>
              <a:sym typeface="Calibri"/>
            </a:endParaRPr>
          </a:p>
          <a:p>
            <a:pPr indent="0" lvl="0" marL="0" marR="0" rtl="0" algn="l">
              <a:spcBef>
                <a:spcPts val="0"/>
              </a:spcBef>
              <a:spcAft>
                <a:spcPts val="0"/>
              </a:spcAft>
              <a:buNone/>
            </a:pPr>
            <a:r>
              <a:rPr lang="en-GB" sz="1600">
                <a:solidFill>
                  <a:schemeClr val="dk1"/>
                </a:solidFill>
                <a:latin typeface="Calibri"/>
                <a:ea typeface="Calibri"/>
                <a:cs typeface="Calibri"/>
                <a:sym typeface="Calibri"/>
              </a:rPr>
              <a:t>Source: HSE - </a:t>
            </a:r>
            <a:r>
              <a:rPr lang="en-GB" sz="1400">
                <a:solidFill>
                  <a:schemeClr val="dk1"/>
                </a:solidFill>
                <a:latin typeface="Calibri"/>
                <a:ea typeface="Calibri"/>
                <a:cs typeface="Calibri"/>
                <a:sym typeface="Calibri"/>
              </a:rPr>
              <a:t>Supporting Staff following an adverse event</a:t>
            </a:r>
            <a:endParaRPr/>
          </a:p>
        </p:txBody>
      </p:sp>
      <p:grpSp>
        <p:nvGrpSpPr>
          <p:cNvPr id="155" name="Google Shape;155;p4"/>
          <p:cNvGrpSpPr/>
          <p:nvPr/>
        </p:nvGrpSpPr>
        <p:grpSpPr>
          <a:xfrm>
            <a:off x="7620000" y="106880"/>
            <a:ext cx="1524000" cy="638965"/>
            <a:chOff x="7620000" y="106880"/>
            <a:chExt cx="1524000" cy="638965"/>
          </a:xfrm>
        </p:grpSpPr>
        <p:sp>
          <p:nvSpPr>
            <p:cNvPr id="156" name="Google Shape;156;p4"/>
            <p:cNvSpPr/>
            <p:nvPr/>
          </p:nvSpPr>
          <p:spPr>
            <a:xfrm>
              <a:off x="7620000" y="106880"/>
              <a:ext cx="1524000" cy="638965"/>
            </a:xfrm>
            <a:prstGeom prst="rect">
              <a:avLst/>
            </a:prstGeom>
            <a:solidFill>
              <a:srgbClr val="38572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pic>
          <p:nvPicPr>
            <p:cNvPr id="157" name="Google Shape;157;p4"/>
            <p:cNvPicPr preferRelativeResize="0"/>
            <p:nvPr/>
          </p:nvPicPr>
          <p:blipFill rotWithShape="1">
            <a:blip r:embed="rId3">
              <a:alphaModFix/>
            </a:blip>
            <a:srcRect b="16181" l="0" r="0" t="0"/>
            <a:stretch/>
          </p:blipFill>
          <p:spPr>
            <a:xfrm>
              <a:off x="8090749" y="106880"/>
              <a:ext cx="752354" cy="630609"/>
            </a:xfrm>
            <a:prstGeom prst="rect">
              <a:avLst/>
            </a:prstGeom>
            <a:noFill/>
            <a:ln>
              <a:noFill/>
            </a:ln>
          </p:spPr>
        </p:pic>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5"/>
          <p:cNvSpPr txBox="1"/>
          <p:nvPr>
            <p:ph type="title"/>
          </p:nvPr>
        </p:nvSpPr>
        <p:spPr>
          <a:xfrm>
            <a:off x="613724" y="609600"/>
            <a:ext cx="78867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2060"/>
              </a:buClr>
              <a:buSzPts val="3300"/>
              <a:buFont typeface="Calibri"/>
              <a:buNone/>
            </a:pPr>
            <a:r>
              <a:rPr lang="en-GB"/>
              <a:t>Post Traumatic Stress Disorder (PTSD)</a:t>
            </a:r>
            <a:endParaRPr/>
          </a:p>
        </p:txBody>
      </p:sp>
      <p:sp>
        <p:nvSpPr>
          <p:cNvPr id="163" name="Google Shape;163;p5"/>
          <p:cNvSpPr txBox="1"/>
          <p:nvPr>
            <p:ph idx="1" type="body"/>
          </p:nvPr>
        </p:nvSpPr>
        <p:spPr>
          <a:xfrm>
            <a:off x="304800" y="1752599"/>
            <a:ext cx="7886700" cy="4755355"/>
          </a:xfrm>
          <a:prstGeom prst="rect">
            <a:avLst/>
          </a:prstGeom>
          <a:noFill/>
          <a:ln>
            <a:noFill/>
          </a:ln>
        </p:spPr>
        <p:txBody>
          <a:bodyPr anchorCtr="0" anchor="t" bIns="45700" lIns="91425" spcFirstLastPara="1" rIns="91425" wrap="square" tIns="45700">
            <a:normAutofit/>
          </a:bodyPr>
          <a:lstStyle/>
          <a:p>
            <a:pPr indent="-171450" lvl="0" marL="171450" rtl="0" algn="l">
              <a:lnSpc>
                <a:spcPct val="90000"/>
              </a:lnSpc>
              <a:spcBef>
                <a:spcPts val="0"/>
              </a:spcBef>
              <a:spcAft>
                <a:spcPts val="0"/>
              </a:spcAft>
              <a:buClr>
                <a:schemeClr val="dk1"/>
              </a:buClr>
              <a:buSzPts val="2100"/>
              <a:buChar char="•"/>
            </a:pPr>
            <a:r>
              <a:rPr lang="en-GB"/>
              <a:t>It is not uncommon for staff to suffer </a:t>
            </a:r>
            <a:br>
              <a:rPr lang="en-GB"/>
            </a:br>
            <a:r>
              <a:rPr lang="en-GB"/>
              <a:t>from PTSD in response to adverse events</a:t>
            </a:r>
            <a:endParaRPr/>
          </a:p>
          <a:p>
            <a:pPr indent="-82550" lvl="0" marL="171450" rtl="0" algn="l">
              <a:lnSpc>
                <a:spcPct val="90000"/>
              </a:lnSpc>
              <a:spcBef>
                <a:spcPts val="750"/>
              </a:spcBef>
              <a:spcAft>
                <a:spcPts val="0"/>
              </a:spcAft>
              <a:buClr>
                <a:schemeClr val="dk1"/>
              </a:buClr>
              <a:buSzPts val="1400"/>
              <a:buNone/>
            </a:pPr>
            <a:r>
              <a:t/>
            </a:r>
            <a:endParaRPr sz="1400"/>
          </a:p>
          <a:p>
            <a:pPr indent="-171450" lvl="0" marL="171450" rtl="0" algn="l">
              <a:lnSpc>
                <a:spcPct val="90000"/>
              </a:lnSpc>
              <a:spcBef>
                <a:spcPts val="750"/>
              </a:spcBef>
              <a:spcAft>
                <a:spcPts val="0"/>
              </a:spcAft>
              <a:buClr>
                <a:schemeClr val="dk1"/>
              </a:buClr>
              <a:buSzPts val="2100"/>
              <a:buChar char="•"/>
            </a:pPr>
            <a:r>
              <a:rPr lang="en-GB"/>
              <a:t>Symptoms usually develop within a </a:t>
            </a:r>
            <a:br>
              <a:rPr lang="en-GB"/>
            </a:br>
            <a:r>
              <a:rPr lang="en-GB"/>
              <a:t>month following the traumatic event</a:t>
            </a:r>
            <a:endParaRPr/>
          </a:p>
          <a:p>
            <a:pPr indent="-171450" lvl="1" marL="514350" rtl="0" algn="l">
              <a:lnSpc>
                <a:spcPct val="90000"/>
              </a:lnSpc>
              <a:spcBef>
                <a:spcPts val="375"/>
              </a:spcBef>
              <a:spcAft>
                <a:spcPts val="0"/>
              </a:spcAft>
              <a:buClr>
                <a:schemeClr val="dk1"/>
              </a:buClr>
              <a:buSzPts val="1800"/>
              <a:buChar char="•"/>
            </a:pPr>
            <a:r>
              <a:rPr lang="en-GB"/>
              <a:t>But can be delayed by months or even years.</a:t>
            </a:r>
            <a:endParaRPr/>
          </a:p>
          <a:p>
            <a:pPr indent="-82550" lvl="0" marL="171450" rtl="0" algn="l">
              <a:lnSpc>
                <a:spcPct val="90000"/>
              </a:lnSpc>
              <a:spcBef>
                <a:spcPts val="750"/>
              </a:spcBef>
              <a:spcAft>
                <a:spcPts val="0"/>
              </a:spcAft>
              <a:buClr>
                <a:schemeClr val="dk1"/>
              </a:buClr>
              <a:buSzPts val="1400"/>
              <a:buNone/>
            </a:pPr>
            <a:r>
              <a:t/>
            </a:r>
            <a:endParaRPr sz="1400"/>
          </a:p>
          <a:p>
            <a:pPr indent="-171450" lvl="0" marL="171450" rtl="0" algn="l">
              <a:lnSpc>
                <a:spcPct val="90000"/>
              </a:lnSpc>
              <a:spcBef>
                <a:spcPts val="750"/>
              </a:spcBef>
              <a:spcAft>
                <a:spcPts val="0"/>
              </a:spcAft>
              <a:buClr>
                <a:schemeClr val="dk1"/>
              </a:buClr>
              <a:buSzPts val="2100"/>
              <a:buChar char="•"/>
            </a:pPr>
            <a:r>
              <a:rPr lang="en-GB"/>
              <a:t>Symptoms include:</a:t>
            </a:r>
            <a:endParaRPr/>
          </a:p>
          <a:p>
            <a:pPr indent="-171450" lvl="1" marL="514350" rtl="0" algn="l">
              <a:lnSpc>
                <a:spcPct val="90000"/>
              </a:lnSpc>
              <a:spcBef>
                <a:spcPts val="375"/>
              </a:spcBef>
              <a:spcAft>
                <a:spcPts val="0"/>
              </a:spcAft>
              <a:buClr>
                <a:schemeClr val="dk1"/>
              </a:buClr>
              <a:buSzPts val="1800"/>
              <a:buChar char="•"/>
            </a:pPr>
            <a:r>
              <a:rPr lang="en-GB"/>
              <a:t>Re-experiencing the event (e.g. flashbacks)</a:t>
            </a:r>
            <a:endParaRPr/>
          </a:p>
          <a:p>
            <a:pPr indent="-171450" lvl="1" marL="514350" rtl="0" algn="l">
              <a:lnSpc>
                <a:spcPct val="90000"/>
              </a:lnSpc>
              <a:spcBef>
                <a:spcPts val="375"/>
              </a:spcBef>
              <a:spcAft>
                <a:spcPts val="0"/>
              </a:spcAft>
              <a:buClr>
                <a:schemeClr val="dk1"/>
              </a:buClr>
              <a:buSzPts val="1800"/>
              <a:buChar char="•"/>
            </a:pPr>
            <a:r>
              <a:rPr lang="en-GB"/>
              <a:t>Avoidance and emotional numbing </a:t>
            </a:r>
            <a:endParaRPr/>
          </a:p>
          <a:p>
            <a:pPr indent="-171450" lvl="1" marL="514350" rtl="0" algn="l">
              <a:lnSpc>
                <a:spcPct val="90000"/>
              </a:lnSpc>
              <a:spcBef>
                <a:spcPts val="375"/>
              </a:spcBef>
              <a:spcAft>
                <a:spcPts val="0"/>
              </a:spcAft>
              <a:buClr>
                <a:schemeClr val="dk1"/>
              </a:buClr>
              <a:buSzPts val="1800"/>
              <a:buChar char="•"/>
            </a:pPr>
            <a:r>
              <a:rPr lang="en-GB"/>
              <a:t>Hyperarousal (irritability, insomnia)</a:t>
            </a:r>
            <a:endParaRPr/>
          </a:p>
          <a:p>
            <a:pPr indent="-171450" lvl="1" marL="514350" rtl="0" algn="l">
              <a:lnSpc>
                <a:spcPct val="90000"/>
              </a:lnSpc>
              <a:spcBef>
                <a:spcPts val="375"/>
              </a:spcBef>
              <a:spcAft>
                <a:spcPts val="0"/>
              </a:spcAft>
              <a:buClr>
                <a:schemeClr val="dk1"/>
              </a:buClr>
              <a:buSzPts val="1800"/>
              <a:buChar char="•"/>
            </a:pPr>
            <a:r>
              <a:rPr lang="en-GB"/>
              <a:t>Other symptoms</a:t>
            </a:r>
            <a:endParaRPr/>
          </a:p>
          <a:p>
            <a:pPr indent="-171450" lvl="2" marL="857250" rtl="0" algn="l">
              <a:lnSpc>
                <a:spcPct val="90000"/>
              </a:lnSpc>
              <a:spcBef>
                <a:spcPts val="375"/>
              </a:spcBef>
              <a:spcAft>
                <a:spcPts val="0"/>
              </a:spcAft>
              <a:buClr>
                <a:schemeClr val="dk1"/>
              </a:buClr>
              <a:buSzPts val="1500"/>
              <a:buChar char="•"/>
            </a:pPr>
            <a:r>
              <a:rPr lang="en-GB"/>
              <a:t>Depression and anxiety</a:t>
            </a:r>
            <a:endParaRPr/>
          </a:p>
          <a:p>
            <a:pPr indent="-171450" lvl="2" marL="857250" rtl="0" algn="l">
              <a:lnSpc>
                <a:spcPct val="90000"/>
              </a:lnSpc>
              <a:spcBef>
                <a:spcPts val="375"/>
              </a:spcBef>
              <a:spcAft>
                <a:spcPts val="0"/>
              </a:spcAft>
              <a:buClr>
                <a:schemeClr val="dk1"/>
              </a:buClr>
              <a:buSzPts val="1500"/>
              <a:buChar char="•"/>
            </a:pPr>
            <a:r>
              <a:rPr lang="en-GB"/>
              <a:t>Alcohol and drug misuse</a:t>
            </a:r>
            <a:endParaRPr/>
          </a:p>
          <a:p>
            <a:pPr indent="-171450" lvl="2" marL="857250" rtl="0" algn="l">
              <a:lnSpc>
                <a:spcPct val="90000"/>
              </a:lnSpc>
              <a:spcBef>
                <a:spcPts val="375"/>
              </a:spcBef>
              <a:spcAft>
                <a:spcPts val="0"/>
              </a:spcAft>
              <a:buClr>
                <a:schemeClr val="dk1"/>
              </a:buClr>
              <a:buSzPts val="1500"/>
              <a:buChar char="•"/>
            </a:pPr>
            <a:r>
              <a:rPr lang="en-GB"/>
              <a:t>Other physical symptoms such as headaches, dizziness, and chest pains</a:t>
            </a:r>
            <a:endParaRPr/>
          </a:p>
        </p:txBody>
      </p:sp>
      <p:sp>
        <p:nvSpPr>
          <p:cNvPr id="164" name="Google Shape;164;p5"/>
          <p:cNvSpPr txBox="1"/>
          <p:nvPr/>
        </p:nvSpPr>
        <p:spPr>
          <a:xfrm>
            <a:off x="5390271" y="3733800"/>
            <a:ext cx="3601616" cy="1477328"/>
          </a:xfrm>
          <a:prstGeom prst="rect">
            <a:avLst/>
          </a:prstGeom>
          <a:solidFill>
            <a:srgbClr val="1F3864"/>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GB" sz="1800">
                <a:solidFill>
                  <a:schemeClr val="lt1"/>
                </a:solidFill>
                <a:latin typeface="Calibri"/>
                <a:ea typeface="Calibri"/>
                <a:cs typeface="Calibri"/>
                <a:sym typeface="Calibri"/>
              </a:rPr>
              <a:t>If you suspect PTSD in a colleague, remind them of the supports available to them and offer practical help in establishing contact. </a:t>
            </a:r>
            <a:endParaRPr/>
          </a:p>
        </p:txBody>
      </p:sp>
      <p:sp>
        <p:nvSpPr>
          <p:cNvPr id="165" name="Google Shape;165;p5"/>
          <p:cNvSpPr txBox="1"/>
          <p:nvPr/>
        </p:nvSpPr>
        <p:spPr>
          <a:xfrm>
            <a:off x="5390271" y="1923871"/>
            <a:ext cx="3601616" cy="1200329"/>
          </a:xfrm>
          <a:prstGeom prst="rect">
            <a:avLst/>
          </a:prstGeom>
          <a:solidFill>
            <a:srgbClr val="1F3864"/>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GB" sz="1800">
                <a:solidFill>
                  <a:schemeClr val="lt1"/>
                </a:solidFill>
                <a:latin typeface="Calibri"/>
                <a:ea typeface="Calibri"/>
                <a:cs typeface="Calibri"/>
                <a:sym typeface="Calibri"/>
              </a:rPr>
              <a:t>If symptoms persist more than about 4 weeks, you should contact your GP/Occupational Health Department </a:t>
            </a:r>
            <a:endParaRPr/>
          </a:p>
        </p:txBody>
      </p:sp>
      <p:sp>
        <p:nvSpPr>
          <p:cNvPr id="166" name="Google Shape;166;p5"/>
          <p:cNvSpPr txBox="1"/>
          <p:nvPr/>
        </p:nvSpPr>
        <p:spPr>
          <a:xfrm>
            <a:off x="457200" y="6507955"/>
            <a:ext cx="2994731" cy="25391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1050">
                <a:solidFill>
                  <a:schemeClr val="dk1"/>
                </a:solidFill>
                <a:latin typeface="Calibri"/>
                <a:ea typeface="Calibri"/>
                <a:cs typeface="Calibri"/>
                <a:sym typeface="Calibri"/>
              </a:rPr>
              <a:t>Source: NHS - Post-traumatic stress disorder (PTSD)</a:t>
            </a:r>
            <a:endParaRPr/>
          </a:p>
        </p:txBody>
      </p:sp>
      <p:grpSp>
        <p:nvGrpSpPr>
          <p:cNvPr id="167" name="Google Shape;167;p5"/>
          <p:cNvGrpSpPr/>
          <p:nvPr/>
        </p:nvGrpSpPr>
        <p:grpSpPr>
          <a:xfrm>
            <a:off x="7620000" y="106880"/>
            <a:ext cx="1524000" cy="638965"/>
            <a:chOff x="7620000" y="106880"/>
            <a:chExt cx="1524000" cy="638965"/>
          </a:xfrm>
        </p:grpSpPr>
        <p:sp>
          <p:nvSpPr>
            <p:cNvPr id="168" name="Google Shape;168;p5"/>
            <p:cNvSpPr/>
            <p:nvPr/>
          </p:nvSpPr>
          <p:spPr>
            <a:xfrm>
              <a:off x="7620000" y="106880"/>
              <a:ext cx="1524000" cy="638965"/>
            </a:xfrm>
            <a:prstGeom prst="rect">
              <a:avLst/>
            </a:prstGeom>
            <a:solidFill>
              <a:srgbClr val="38572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pic>
          <p:nvPicPr>
            <p:cNvPr id="169" name="Google Shape;169;p5"/>
            <p:cNvPicPr preferRelativeResize="0"/>
            <p:nvPr/>
          </p:nvPicPr>
          <p:blipFill rotWithShape="1">
            <a:blip r:embed="rId3">
              <a:alphaModFix/>
            </a:blip>
            <a:srcRect b="16181" l="0" r="0" t="0"/>
            <a:stretch/>
          </p:blipFill>
          <p:spPr>
            <a:xfrm>
              <a:off x="8090749" y="106880"/>
              <a:ext cx="752354" cy="630609"/>
            </a:xfrm>
            <a:prstGeom prst="rect">
              <a:avLst/>
            </a:prstGeom>
            <a:noFill/>
            <a:ln>
              <a:noFill/>
            </a:ln>
          </p:spPr>
        </p:pic>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6"/>
          <p:cNvSpPr txBox="1"/>
          <p:nvPr>
            <p:ph type="title"/>
          </p:nvPr>
        </p:nvSpPr>
        <p:spPr>
          <a:xfrm>
            <a:off x="615203" y="741668"/>
            <a:ext cx="78867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2060"/>
              </a:buClr>
              <a:buSzPts val="3300"/>
              <a:buFont typeface="Calibri"/>
              <a:buNone/>
            </a:pPr>
            <a:r>
              <a:rPr lang="en-GB"/>
              <a:t>How affected individuals can help themselves </a:t>
            </a:r>
            <a:endParaRPr/>
          </a:p>
        </p:txBody>
      </p:sp>
      <p:sp>
        <p:nvSpPr>
          <p:cNvPr id="175" name="Google Shape;175;p6"/>
          <p:cNvSpPr txBox="1"/>
          <p:nvPr>
            <p:ph idx="1" type="body"/>
          </p:nvPr>
        </p:nvSpPr>
        <p:spPr>
          <a:xfrm>
            <a:off x="602634" y="1752600"/>
            <a:ext cx="8185897" cy="4419600"/>
          </a:xfrm>
          <a:prstGeom prst="rect">
            <a:avLst/>
          </a:prstGeom>
          <a:noFill/>
          <a:ln>
            <a:noFill/>
          </a:ln>
        </p:spPr>
        <p:txBody>
          <a:bodyPr anchorCtr="0" anchor="t" bIns="45700" lIns="91425" spcFirstLastPara="1" rIns="91425" wrap="square" tIns="45700">
            <a:normAutofit fontScale="92500" lnSpcReduction="10000"/>
          </a:bodyPr>
          <a:lstStyle/>
          <a:p>
            <a:pPr indent="-171481" lvl="0" marL="171450" rtl="0" algn="l">
              <a:lnSpc>
                <a:spcPct val="90000"/>
              </a:lnSpc>
              <a:spcBef>
                <a:spcPts val="0"/>
              </a:spcBef>
              <a:spcAft>
                <a:spcPts val="0"/>
              </a:spcAft>
              <a:buClr>
                <a:schemeClr val="dk1"/>
              </a:buClr>
              <a:buSzPct val="100000"/>
              <a:buChar char="•"/>
            </a:pPr>
            <a:r>
              <a:rPr lang="en-GB"/>
              <a:t>Self-help at work:</a:t>
            </a:r>
            <a:endParaRPr/>
          </a:p>
          <a:p>
            <a:pPr indent="-171450" lvl="1" marL="514350" rtl="0" algn="l">
              <a:lnSpc>
                <a:spcPct val="90000"/>
              </a:lnSpc>
              <a:spcBef>
                <a:spcPts val="375"/>
              </a:spcBef>
              <a:spcAft>
                <a:spcPts val="0"/>
              </a:spcAft>
              <a:buClr>
                <a:schemeClr val="dk1"/>
              </a:buClr>
              <a:buSzPct val="100000"/>
              <a:buChar char="•"/>
            </a:pPr>
            <a:r>
              <a:rPr lang="en-GB"/>
              <a:t>Talk to a friend/colleague/line manager about your experience and your feelings</a:t>
            </a:r>
            <a:endParaRPr/>
          </a:p>
          <a:p>
            <a:pPr indent="-171450" lvl="1" marL="514350" rtl="0" algn="l">
              <a:lnSpc>
                <a:spcPct val="90000"/>
              </a:lnSpc>
              <a:spcBef>
                <a:spcPts val="375"/>
              </a:spcBef>
              <a:spcAft>
                <a:spcPts val="0"/>
              </a:spcAft>
              <a:buClr>
                <a:schemeClr val="dk1"/>
              </a:buClr>
              <a:buSzPct val="100000"/>
              <a:buChar char="•"/>
            </a:pPr>
            <a:r>
              <a:rPr lang="en-GB"/>
              <a:t>Participate in staff de-briefing sessions following the event </a:t>
            </a:r>
            <a:endParaRPr/>
          </a:p>
          <a:p>
            <a:pPr indent="-171450" lvl="1" marL="514350" rtl="0" algn="l">
              <a:lnSpc>
                <a:spcPct val="90000"/>
              </a:lnSpc>
              <a:spcBef>
                <a:spcPts val="375"/>
              </a:spcBef>
              <a:spcAft>
                <a:spcPts val="0"/>
              </a:spcAft>
              <a:buClr>
                <a:schemeClr val="dk1"/>
              </a:buClr>
              <a:buSzPct val="100000"/>
              <a:buChar char="•"/>
            </a:pPr>
            <a:r>
              <a:rPr lang="en-GB"/>
              <a:t>Ensure that you are involved in and kept informed in relation to the open disclosure process and review/investigation of the incident</a:t>
            </a:r>
            <a:endParaRPr/>
          </a:p>
          <a:p>
            <a:pPr indent="-106870" lvl="0" marL="171450" rtl="0" algn="l">
              <a:lnSpc>
                <a:spcPct val="90000"/>
              </a:lnSpc>
              <a:spcBef>
                <a:spcPts val="750"/>
              </a:spcBef>
              <a:spcAft>
                <a:spcPts val="0"/>
              </a:spcAft>
              <a:buClr>
                <a:schemeClr val="dk1"/>
              </a:buClr>
              <a:buSzPct val="100000"/>
              <a:buNone/>
            </a:pPr>
            <a:r>
              <a:t/>
            </a:r>
            <a:endParaRPr sz="1100"/>
          </a:p>
          <a:p>
            <a:pPr indent="-171481" lvl="0" marL="171450" rtl="0" algn="l">
              <a:lnSpc>
                <a:spcPct val="90000"/>
              </a:lnSpc>
              <a:spcBef>
                <a:spcPts val="750"/>
              </a:spcBef>
              <a:spcAft>
                <a:spcPts val="0"/>
              </a:spcAft>
              <a:buClr>
                <a:schemeClr val="dk1"/>
              </a:buClr>
              <a:buSzPct val="100000"/>
              <a:buChar char="•"/>
            </a:pPr>
            <a:r>
              <a:rPr lang="en-GB"/>
              <a:t>Self-help at home: </a:t>
            </a:r>
            <a:endParaRPr/>
          </a:p>
          <a:p>
            <a:pPr indent="-171450" lvl="1" marL="514350" rtl="0" algn="l">
              <a:lnSpc>
                <a:spcPct val="90000"/>
              </a:lnSpc>
              <a:spcBef>
                <a:spcPts val="375"/>
              </a:spcBef>
              <a:spcAft>
                <a:spcPts val="0"/>
              </a:spcAft>
              <a:buClr>
                <a:schemeClr val="dk1"/>
              </a:buClr>
              <a:buSzPct val="100000"/>
              <a:buChar char="•"/>
            </a:pPr>
            <a:r>
              <a:rPr lang="en-GB"/>
              <a:t>Take time to relax and time to exercise</a:t>
            </a:r>
            <a:endParaRPr/>
          </a:p>
          <a:p>
            <a:pPr indent="-171450" lvl="1" marL="514350" rtl="0" algn="l">
              <a:lnSpc>
                <a:spcPct val="90000"/>
              </a:lnSpc>
              <a:spcBef>
                <a:spcPts val="375"/>
              </a:spcBef>
              <a:spcAft>
                <a:spcPts val="0"/>
              </a:spcAft>
              <a:buClr>
                <a:schemeClr val="dk1"/>
              </a:buClr>
              <a:buSzPct val="100000"/>
              <a:buChar char="•"/>
            </a:pPr>
            <a:r>
              <a:rPr lang="en-GB"/>
              <a:t>Get enough sleep</a:t>
            </a:r>
            <a:endParaRPr/>
          </a:p>
          <a:p>
            <a:pPr indent="-171450" lvl="1" marL="514350" rtl="0" algn="l">
              <a:lnSpc>
                <a:spcPct val="90000"/>
              </a:lnSpc>
              <a:spcBef>
                <a:spcPts val="375"/>
              </a:spcBef>
              <a:spcAft>
                <a:spcPts val="0"/>
              </a:spcAft>
              <a:buClr>
                <a:schemeClr val="dk1"/>
              </a:buClr>
              <a:buSzPct val="100000"/>
              <a:buChar char="•"/>
            </a:pPr>
            <a:r>
              <a:rPr lang="en-GB"/>
              <a:t>Maintain a good diet </a:t>
            </a:r>
            <a:endParaRPr/>
          </a:p>
          <a:p>
            <a:pPr indent="-171450" lvl="1" marL="514350" rtl="0" algn="l">
              <a:lnSpc>
                <a:spcPct val="90000"/>
              </a:lnSpc>
              <a:spcBef>
                <a:spcPts val="375"/>
              </a:spcBef>
              <a:spcAft>
                <a:spcPts val="0"/>
              </a:spcAft>
              <a:buClr>
                <a:schemeClr val="dk1"/>
              </a:buClr>
              <a:buSzPct val="100000"/>
              <a:buChar char="•"/>
            </a:pPr>
            <a:r>
              <a:rPr lang="en-GB"/>
              <a:t>Follow a structured schedule</a:t>
            </a:r>
            <a:endParaRPr/>
          </a:p>
          <a:p>
            <a:pPr indent="-171450" lvl="1" marL="514350" rtl="0" algn="l">
              <a:lnSpc>
                <a:spcPct val="90000"/>
              </a:lnSpc>
              <a:spcBef>
                <a:spcPts val="375"/>
              </a:spcBef>
              <a:spcAft>
                <a:spcPts val="0"/>
              </a:spcAft>
              <a:buClr>
                <a:schemeClr val="dk1"/>
              </a:buClr>
              <a:buSzPct val="100000"/>
              <a:buChar char="•"/>
            </a:pPr>
            <a:r>
              <a:rPr lang="en-GB"/>
              <a:t>Spend time with family and friends - don’t isolate yourself</a:t>
            </a:r>
            <a:endParaRPr/>
          </a:p>
          <a:p>
            <a:pPr indent="-106870" lvl="0" marL="171450" rtl="0" algn="l">
              <a:lnSpc>
                <a:spcPct val="90000"/>
              </a:lnSpc>
              <a:spcBef>
                <a:spcPts val="750"/>
              </a:spcBef>
              <a:spcAft>
                <a:spcPts val="0"/>
              </a:spcAft>
              <a:buClr>
                <a:schemeClr val="dk1"/>
              </a:buClr>
              <a:buSzPct val="100000"/>
              <a:buNone/>
            </a:pPr>
            <a:r>
              <a:t/>
            </a:r>
            <a:endParaRPr sz="1100"/>
          </a:p>
          <a:p>
            <a:pPr indent="-171481" lvl="0" marL="171450" rtl="0" algn="l">
              <a:lnSpc>
                <a:spcPct val="90000"/>
              </a:lnSpc>
              <a:spcBef>
                <a:spcPts val="750"/>
              </a:spcBef>
              <a:spcAft>
                <a:spcPts val="0"/>
              </a:spcAft>
              <a:buClr>
                <a:schemeClr val="dk1"/>
              </a:buClr>
              <a:buSzPct val="100000"/>
              <a:buChar char="•"/>
            </a:pPr>
            <a:r>
              <a:rPr lang="en-GB"/>
              <a:t>Recognise that healthcare is complex and mistakes/errors happen.</a:t>
            </a:r>
            <a:endParaRPr/>
          </a:p>
          <a:p>
            <a:pPr indent="-171481" lvl="0" marL="171450" rtl="0" algn="l">
              <a:lnSpc>
                <a:spcPct val="90000"/>
              </a:lnSpc>
              <a:spcBef>
                <a:spcPts val="750"/>
              </a:spcBef>
              <a:spcAft>
                <a:spcPts val="0"/>
              </a:spcAft>
              <a:buClr>
                <a:schemeClr val="dk1"/>
              </a:buClr>
              <a:buSzPct val="100000"/>
              <a:buChar char="•"/>
            </a:pPr>
            <a:r>
              <a:rPr lang="en-GB"/>
              <a:t>Expect the incident to bother you. </a:t>
            </a:r>
            <a:r>
              <a:rPr b="1" lang="en-GB"/>
              <a:t>Remember that your response is a temporary and normal reaction to an abnormal event.</a:t>
            </a:r>
            <a:endParaRPr/>
          </a:p>
          <a:p>
            <a:pPr indent="0" lvl="0" marL="0" rtl="0" algn="l">
              <a:lnSpc>
                <a:spcPct val="90000"/>
              </a:lnSpc>
              <a:spcBef>
                <a:spcPts val="750"/>
              </a:spcBef>
              <a:spcAft>
                <a:spcPts val="0"/>
              </a:spcAft>
              <a:buClr>
                <a:schemeClr val="dk1"/>
              </a:buClr>
              <a:buSzPct val="100000"/>
              <a:buNone/>
            </a:pPr>
            <a:r>
              <a:t/>
            </a:r>
            <a:endParaRPr/>
          </a:p>
        </p:txBody>
      </p:sp>
      <p:sp>
        <p:nvSpPr>
          <p:cNvPr id="176" name="Google Shape;176;p6"/>
          <p:cNvSpPr txBox="1"/>
          <p:nvPr/>
        </p:nvSpPr>
        <p:spPr>
          <a:xfrm>
            <a:off x="838200" y="6324600"/>
            <a:ext cx="4406399"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1400">
                <a:solidFill>
                  <a:schemeClr val="dk1"/>
                </a:solidFill>
                <a:latin typeface="Calibri"/>
                <a:ea typeface="Calibri"/>
                <a:cs typeface="Calibri"/>
                <a:sym typeface="Calibri"/>
              </a:rPr>
              <a:t>Source: HSE - Supporting Staff Following an Adverse Event</a:t>
            </a:r>
            <a:endParaRPr sz="1400">
              <a:solidFill>
                <a:schemeClr val="dk1"/>
              </a:solidFill>
              <a:latin typeface="Calibri"/>
              <a:ea typeface="Calibri"/>
              <a:cs typeface="Calibri"/>
              <a:sym typeface="Calibri"/>
            </a:endParaRPr>
          </a:p>
        </p:txBody>
      </p:sp>
      <p:grpSp>
        <p:nvGrpSpPr>
          <p:cNvPr id="177" name="Google Shape;177;p6"/>
          <p:cNvGrpSpPr/>
          <p:nvPr/>
        </p:nvGrpSpPr>
        <p:grpSpPr>
          <a:xfrm>
            <a:off x="7620000" y="106880"/>
            <a:ext cx="1524000" cy="638965"/>
            <a:chOff x="7620000" y="106880"/>
            <a:chExt cx="1524000" cy="638965"/>
          </a:xfrm>
        </p:grpSpPr>
        <p:sp>
          <p:nvSpPr>
            <p:cNvPr id="178" name="Google Shape;178;p6"/>
            <p:cNvSpPr/>
            <p:nvPr/>
          </p:nvSpPr>
          <p:spPr>
            <a:xfrm>
              <a:off x="7620000" y="106880"/>
              <a:ext cx="1524000" cy="638965"/>
            </a:xfrm>
            <a:prstGeom prst="rect">
              <a:avLst/>
            </a:prstGeom>
            <a:solidFill>
              <a:srgbClr val="38572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pic>
          <p:nvPicPr>
            <p:cNvPr id="179" name="Google Shape;179;p6"/>
            <p:cNvPicPr preferRelativeResize="0"/>
            <p:nvPr/>
          </p:nvPicPr>
          <p:blipFill rotWithShape="1">
            <a:blip r:embed="rId3">
              <a:alphaModFix/>
            </a:blip>
            <a:srcRect b="16181" l="0" r="0" t="0"/>
            <a:stretch/>
          </p:blipFill>
          <p:spPr>
            <a:xfrm>
              <a:off x="8090749" y="106880"/>
              <a:ext cx="752354" cy="630609"/>
            </a:xfrm>
            <a:prstGeom prst="rect">
              <a:avLst/>
            </a:prstGeom>
            <a:noFill/>
            <a:ln>
              <a:noFill/>
            </a:ln>
          </p:spPr>
        </p:pic>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7"/>
          <p:cNvSpPr txBox="1"/>
          <p:nvPr>
            <p:ph type="title"/>
          </p:nvPr>
        </p:nvSpPr>
        <p:spPr>
          <a:xfrm>
            <a:off x="615203" y="741668"/>
            <a:ext cx="78867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2060"/>
              </a:buClr>
              <a:buSzPts val="3300"/>
              <a:buFont typeface="Calibri"/>
              <a:buNone/>
            </a:pPr>
            <a:r>
              <a:rPr lang="en-GB"/>
              <a:t>A reminder…</a:t>
            </a:r>
            <a:endParaRPr/>
          </a:p>
        </p:txBody>
      </p:sp>
      <p:sp>
        <p:nvSpPr>
          <p:cNvPr id="185" name="Google Shape;185;p7"/>
          <p:cNvSpPr txBox="1"/>
          <p:nvPr>
            <p:ph idx="1" type="body"/>
          </p:nvPr>
        </p:nvSpPr>
        <p:spPr>
          <a:xfrm>
            <a:off x="615203" y="1905000"/>
            <a:ext cx="7886700" cy="388937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100"/>
              <a:buNone/>
            </a:pPr>
            <a:r>
              <a:rPr lang="en-GB"/>
              <a:t>People are different and react differently to events. A situation trivial to one person might affect another deeply. </a:t>
            </a:r>
            <a:endParaRPr/>
          </a:p>
          <a:p>
            <a:pPr indent="0" lvl="0" marL="0" rtl="0" algn="l">
              <a:lnSpc>
                <a:spcPct val="90000"/>
              </a:lnSpc>
              <a:spcBef>
                <a:spcPts val="750"/>
              </a:spcBef>
              <a:spcAft>
                <a:spcPts val="0"/>
              </a:spcAft>
              <a:buClr>
                <a:schemeClr val="dk1"/>
              </a:buClr>
              <a:buSzPts val="2100"/>
              <a:buNone/>
            </a:pPr>
            <a:r>
              <a:rPr lang="en-GB"/>
              <a:t>A team’s ability to provide emotional support can be useful in a range of situations:</a:t>
            </a:r>
            <a:endParaRPr/>
          </a:p>
          <a:p>
            <a:pPr indent="0" lvl="0" marL="0" rtl="0" algn="l">
              <a:lnSpc>
                <a:spcPct val="90000"/>
              </a:lnSpc>
              <a:spcBef>
                <a:spcPts val="750"/>
              </a:spcBef>
              <a:spcAft>
                <a:spcPts val="0"/>
              </a:spcAft>
              <a:buClr>
                <a:schemeClr val="dk1"/>
              </a:buClr>
              <a:buSzPts val="2100"/>
              <a:buNone/>
            </a:pPr>
            <a:r>
              <a:t/>
            </a:r>
            <a:endParaRPr/>
          </a:p>
          <a:p>
            <a:pPr indent="-171450" lvl="1" marL="514350" rtl="0" algn="l">
              <a:lnSpc>
                <a:spcPct val="90000"/>
              </a:lnSpc>
              <a:spcBef>
                <a:spcPts val="375"/>
              </a:spcBef>
              <a:spcAft>
                <a:spcPts val="0"/>
              </a:spcAft>
              <a:buClr>
                <a:schemeClr val="dk1"/>
              </a:buClr>
              <a:buSzPts val="1800"/>
              <a:buChar char="•"/>
            </a:pPr>
            <a:r>
              <a:rPr lang="en-GB"/>
              <a:t>Adverse events </a:t>
            </a:r>
            <a:endParaRPr/>
          </a:p>
          <a:p>
            <a:pPr indent="-171450" lvl="2" marL="857250" rtl="0" algn="l">
              <a:lnSpc>
                <a:spcPct val="90000"/>
              </a:lnSpc>
              <a:spcBef>
                <a:spcPts val="375"/>
              </a:spcBef>
              <a:spcAft>
                <a:spcPts val="0"/>
              </a:spcAft>
              <a:buClr>
                <a:schemeClr val="dk1"/>
              </a:buClr>
              <a:buSzPts val="1500"/>
              <a:buChar char="•"/>
            </a:pPr>
            <a:r>
              <a:rPr lang="en-GB"/>
              <a:t>Patient outcomes ranging from mild to severe or death. </a:t>
            </a:r>
            <a:endParaRPr/>
          </a:p>
          <a:p>
            <a:pPr indent="-171450" lvl="1" marL="514350" rtl="0" algn="l">
              <a:lnSpc>
                <a:spcPct val="90000"/>
              </a:lnSpc>
              <a:spcBef>
                <a:spcPts val="375"/>
              </a:spcBef>
              <a:spcAft>
                <a:spcPts val="0"/>
              </a:spcAft>
              <a:buClr>
                <a:schemeClr val="dk1"/>
              </a:buClr>
              <a:buSzPts val="1800"/>
              <a:buChar char="•"/>
            </a:pPr>
            <a:r>
              <a:rPr lang="en-GB"/>
              <a:t>Potentially harmful events – “near misses” </a:t>
            </a:r>
            <a:endParaRPr/>
          </a:p>
          <a:p>
            <a:pPr indent="-171450" lvl="1" marL="514350" rtl="0" algn="l">
              <a:lnSpc>
                <a:spcPct val="90000"/>
              </a:lnSpc>
              <a:spcBef>
                <a:spcPts val="375"/>
              </a:spcBef>
              <a:spcAft>
                <a:spcPts val="0"/>
              </a:spcAft>
              <a:buClr>
                <a:schemeClr val="dk1"/>
              </a:buClr>
              <a:buSzPts val="1800"/>
              <a:buChar char="•"/>
            </a:pPr>
            <a:r>
              <a:rPr lang="en-GB"/>
              <a:t>Traumatic or critical patient experiences</a:t>
            </a:r>
            <a:endParaRPr/>
          </a:p>
          <a:p>
            <a:pPr indent="-171450" lvl="1" marL="514350" rtl="0" algn="l">
              <a:lnSpc>
                <a:spcPct val="90000"/>
              </a:lnSpc>
              <a:spcBef>
                <a:spcPts val="375"/>
              </a:spcBef>
              <a:spcAft>
                <a:spcPts val="0"/>
              </a:spcAft>
              <a:buClr>
                <a:schemeClr val="dk1"/>
              </a:buClr>
              <a:buSzPts val="1800"/>
              <a:buChar char="•"/>
            </a:pPr>
            <a:r>
              <a:rPr lang="en-GB"/>
              <a:t>Personal complaints </a:t>
            </a:r>
            <a:endParaRPr/>
          </a:p>
          <a:p>
            <a:pPr indent="-171450" lvl="1" marL="514350" rtl="0" algn="l">
              <a:lnSpc>
                <a:spcPct val="90000"/>
              </a:lnSpc>
              <a:spcBef>
                <a:spcPts val="375"/>
              </a:spcBef>
              <a:spcAft>
                <a:spcPts val="0"/>
              </a:spcAft>
              <a:buClr>
                <a:schemeClr val="dk1"/>
              </a:buClr>
              <a:buSzPts val="1800"/>
              <a:buChar char="•"/>
            </a:pPr>
            <a:r>
              <a:rPr lang="en-GB"/>
              <a:t>Violent or aggressive patients </a:t>
            </a:r>
            <a:endParaRPr/>
          </a:p>
          <a:p>
            <a:pPr indent="-171450" lvl="1" marL="514350" rtl="0" algn="l">
              <a:lnSpc>
                <a:spcPct val="90000"/>
              </a:lnSpc>
              <a:spcBef>
                <a:spcPts val="375"/>
              </a:spcBef>
              <a:spcAft>
                <a:spcPts val="0"/>
              </a:spcAft>
              <a:buClr>
                <a:schemeClr val="dk1"/>
              </a:buClr>
              <a:buSzPts val="1800"/>
              <a:buChar char="•"/>
            </a:pPr>
            <a:r>
              <a:rPr lang="en-GB"/>
              <a:t>Irate patients or relatives</a:t>
            </a:r>
            <a:endParaRPr/>
          </a:p>
          <a:p>
            <a:pPr indent="-57150" lvl="1" marL="514350" rtl="0" algn="l">
              <a:lnSpc>
                <a:spcPct val="90000"/>
              </a:lnSpc>
              <a:spcBef>
                <a:spcPts val="375"/>
              </a:spcBef>
              <a:spcAft>
                <a:spcPts val="0"/>
              </a:spcAft>
              <a:buClr>
                <a:schemeClr val="dk1"/>
              </a:buClr>
              <a:buSzPts val="1800"/>
              <a:buNone/>
            </a:pPr>
            <a:r>
              <a:t/>
            </a:r>
            <a:endParaRPr/>
          </a:p>
          <a:p>
            <a:pPr indent="0" lvl="1" marL="342900" rtl="0" algn="l">
              <a:lnSpc>
                <a:spcPct val="90000"/>
              </a:lnSpc>
              <a:spcBef>
                <a:spcPts val="375"/>
              </a:spcBef>
              <a:spcAft>
                <a:spcPts val="0"/>
              </a:spcAft>
              <a:buClr>
                <a:schemeClr val="dk1"/>
              </a:buClr>
              <a:buSzPts val="1800"/>
              <a:buNone/>
            </a:pPr>
            <a:r>
              <a:t/>
            </a:r>
            <a:endParaRPr/>
          </a:p>
        </p:txBody>
      </p:sp>
      <p:grpSp>
        <p:nvGrpSpPr>
          <p:cNvPr id="186" name="Google Shape;186;p7"/>
          <p:cNvGrpSpPr/>
          <p:nvPr/>
        </p:nvGrpSpPr>
        <p:grpSpPr>
          <a:xfrm>
            <a:off x="7620000" y="106880"/>
            <a:ext cx="1524000" cy="638965"/>
            <a:chOff x="7620000" y="106880"/>
            <a:chExt cx="1524000" cy="638965"/>
          </a:xfrm>
        </p:grpSpPr>
        <p:sp>
          <p:nvSpPr>
            <p:cNvPr id="187" name="Google Shape;187;p7"/>
            <p:cNvSpPr/>
            <p:nvPr/>
          </p:nvSpPr>
          <p:spPr>
            <a:xfrm>
              <a:off x="7620000" y="106880"/>
              <a:ext cx="1524000" cy="638965"/>
            </a:xfrm>
            <a:prstGeom prst="rect">
              <a:avLst/>
            </a:prstGeom>
            <a:solidFill>
              <a:srgbClr val="38572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pic>
          <p:nvPicPr>
            <p:cNvPr id="188" name="Google Shape;188;p7"/>
            <p:cNvPicPr preferRelativeResize="0"/>
            <p:nvPr/>
          </p:nvPicPr>
          <p:blipFill rotWithShape="1">
            <a:blip r:embed="rId3">
              <a:alphaModFix/>
            </a:blip>
            <a:srcRect b="16181" l="0" r="0" t="0"/>
            <a:stretch/>
          </p:blipFill>
          <p:spPr>
            <a:xfrm>
              <a:off x="8090749" y="106880"/>
              <a:ext cx="752354" cy="630609"/>
            </a:xfrm>
            <a:prstGeom prst="rect">
              <a:avLst/>
            </a:prstGeom>
            <a:noFill/>
            <a:ln>
              <a:noFill/>
            </a:ln>
          </p:spPr>
        </p:pic>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8"/>
          <p:cNvSpPr txBox="1"/>
          <p:nvPr>
            <p:ph type="title"/>
          </p:nvPr>
        </p:nvSpPr>
        <p:spPr>
          <a:xfrm>
            <a:off x="619319" y="990600"/>
            <a:ext cx="78867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2060"/>
              </a:buClr>
              <a:buSzPts val="3300"/>
              <a:buFont typeface="Calibri"/>
              <a:buNone/>
            </a:pPr>
            <a:r>
              <a:rPr lang="en-GB"/>
              <a:t>How colleagues/managers can help</a:t>
            </a:r>
            <a:br>
              <a:rPr lang="en-GB"/>
            </a:br>
            <a:r>
              <a:rPr lang="en-GB" sz="2400"/>
              <a:t>ASSIST-ME model to assist managers, colleagues and peers in communicating with 2</a:t>
            </a:r>
            <a:r>
              <a:rPr baseline="30000" lang="en-GB" sz="2400"/>
              <a:t>nd</a:t>
            </a:r>
            <a:r>
              <a:rPr lang="en-GB" sz="2400"/>
              <a:t> victims </a:t>
            </a:r>
            <a:endParaRPr/>
          </a:p>
        </p:txBody>
      </p:sp>
      <p:sp>
        <p:nvSpPr>
          <p:cNvPr id="194" name="Google Shape;194;p8"/>
          <p:cNvSpPr txBox="1"/>
          <p:nvPr>
            <p:ph idx="1" type="body"/>
          </p:nvPr>
        </p:nvSpPr>
        <p:spPr>
          <a:xfrm>
            <a:off x="455838" y="2057400"/>
            <a:ext cx="8213661" cy="4351338"/>
          </a:xfrm>
          <a:prstGeom prst="rect">
            <a:avLst/>
          </a:prstGeom>
          <a:noFill/>
          <a:ln>
            <a:noFill/>
          </a:ln>
        </p:spPr>
        <p:txBody>
          <a:bodyPr anchorCtr="0" anchor="t" bIns="45700" lIns="91425" spcFirstLastPara="1" rIns="91425" wrap="square" tIns="45700">
            <a:normAutofit/>
          </a:bodyPr>
          <a:lstStyle/>
          <a:p>
            <a:pPr indent="-38100" lvl="0" marL="171450" rtl="0" algn="l">
              <a:lnSpc>
                <a:spcPct val="90000"/>
              </a:lnSpc>
              <a:spcBef>
                <a:spcPts val="0"/>
              </a:spcBef>
              <a:spcAft>
                <a:spcPts val="0"/>
              </a:spcAft>
              <a:buClr>
                <a:schemeClr val="dk1"/>
              </a:buClr>
              <a:buSzPts val="2100"/>
              <a:buNone/>
            </a:pPr>
            <a:r>
              <a:t/>
            </a:r>
            <a:endParaRPr/>
          </a:p>
          <a:p>
            <a:pPr indent="-171450" lvl="0" marL="171450" rtl="0" algn="l">
              <a:lnSpc>
                <a:spcPct val="90000"/>
              </a:lnSpc>
              <a:spcBef>
                <a:spcPts val="750"/>
              </a:spcBef>
              <a:spcAft>
                <a:spcPts val="0"/>
              </a:spcAft>
              <a:buClr>
                <a:srgbClr val="FF0000"/>
              </a:buClr>
              <a:buSzPts val="2100"/>
              <a:buChar char="•"/>
            </a:pPr>
            <a:r>
              <a:rPr b="1" lang="en-GB">
                <a:solidFill>
                  <a:srgbClr val="FF0000"/>
                </a:solidFill>
              </a:rPr>
              <a:t>A</a:t>
            </a:r>
            <a:endParaRPr/>
          </a:p>
          <a:p>
            <a:pPr indent="-171450" lvl="1" marL="514350" rtl="0" algn="l">
              <a:lnSpc>
                <a:spcPct val="90000"/>
              </a:lnSpc>
              <a:spcBef>
                <a:spcPts val="375"/>
              </a:spcBef>
              <a:spcAft>
                <a:spcPts val="0"/>
              </a:spcAft>
              <a:buClr>
                <a:schemeClr val="dk1"/>
              </a:buClr>
              <a:buSzPts val="1800"/>
              <a:buChar char="•"/>
            </a:pPr>
            <a:r>
              <a:rPr b="1" lang="en-GB"/>
              <a:t>ACKNOWLEDGE</a:t>
            </a:r>
            <a:r>
              <a:rPr lang="en-GB"/>
              <a:t> with empathy the event and the impact on the member of staff </a:t>
            </a:r>
            <a:endParaRPr/>
          </a:p>
          <a:p>
            <a:pPr indent="-171450" lvl="1" marL="514350" rtl="0" algn="l">
              <a:lnSpc>
                <a:spcPct val="90000"/>
              </a:lnSpc>
              <a:spcBef>
                <a:spcPts val="375"/>
              </a:spcBef>
              <a:spcAft>
                <a:spcPts val="0"/>
              </a:spcAft>
              <a:buClr>
                <a:schemeClr val="dk1"/>
              </a:buClr>
              <a:buSzPts val="1800"/>
              <a:buChar char="•"/>
            </a:pPr>
            <a:r>
              <a:rPr b="1" lang="en-GB"/>
              <a:t>ASSESS</a:t>
            </a:r>
            <a:r>
              <a:rPr lang="en-GB"/>
              <a:t> the impact of the event on the member of staff and on their ability to continue normal duties.</a:t>
            </a:r>
            <a:endParaRPr/>
          </a:p>
          <a:p>
            <a:pPr indent="-171450" lvl="0" marL="171450" rtl="0" algn="l">
              <a:lnSpc>
                <a:spcPct val="90000"/>
              </a:lnSpc>
              <a:spcBef>
                <a:spcPts val="750"/>
              </a:spcBef>
              <a:spcAft>
                <a:spcPts val="0"/>
              </a:spcAft>
              <a:buClr>
                <a:srgbClr val="FF0000"/>
              </a:buClr>
              <a:buSzPts val="2100"/>
              <a:buChar char="•"/>
            </a:pPr>
            <a:r>
              <a:rPr b="1" lang="en-GB">
                <a:solidFill>
                  <a:srgbClr val="FF0000"/>
                </a:solidFill>
              </a:rPr>
              <a:t>S</a:t>
            </a:r>
            <a:endParaRPr/>
          </a:p>
          <a:p>
            <a:pPr indent="-171450" lvl="1" marL="514350" rtl="0" algn="l">
              <a:lnSpc>
                <a:spcPct val="90000"/>
              </a:lnSpc>
              <a:spcBef>
                <a:spcPts val="375"/>
              </a:spcBef>
              <a:spcAft>
                <a:spcPts val="0"/>
              </a:spcAft>
              <a:buClr>
                <a:schemeClr val="dk1"/>
              </a:buClr>
              <a:buSzPts val="1800"/>
              <a:buChar char="•"/>
            </a:pPr>
            <a:r>
              <a:rPr b="1" lang="en-GB"/>
              <a:t>SORRY</a:t>
            </a:r>
            <a:r>
              <a:rPr lang="en-GB"/>
              <a:t> – express regret for their experience</a:t>
            </a:r>
            <a:endParaRPr/>
          </a:p>
          <a:p>
            <a:pPr indent="-171450" lvl="0" marL="171450" rtl="0" algn="l">
              <a:lnSpc>
                <a:spcPct val="90000"/>
              </a:lnSpc>
              <a:spcBef>
                <a:spcPts val="750"/>
              </a:spcBef>
              <a:spcAft>
                <a:spcPts val="0"/>
              </a:spcAft>
              <a:buClr>
                <a:srgbClr val="FF0000"/>
              </a:buClr>
              <a:buSzPts val="2100"/>
              <a:buChar char="•"/>
            </a:pPr>
            <a:r>
              <a:rPr b="1" lang="en-GB">
                <a:solidFill>
                  <a:srgbClr val="FF0000"/>
                </a:solidFill>
              </a:rPr>
              <a:t>S</a:t>
            </a:r>
            <a:endParaRPr/>
          </a:p>
          <a:p>
            <a:pPr indent="-171450" lvl="1" marL="514350" rtl="0" algn="l">
              <a:lnSpc>
                <a:spcPct val="90000"/>
              </a:lnSpc>
              <a:spcBef>
                <a:spcPts val="375"/>
              </a:spcBef>
              <a:spcAft>
                <a:spcPts val="0"/>
              </a:spcAft>
              <a:buClr>
                <a:schemeClr val="dk1"/>
              </a:buClr>
              <a:buSzPts val="1800"/>
              <a:buChar char="•"/>
            </a:pPr>
            <a:r>
              <a:rPr b="1" lang="en-GB"/>
              <a:t>STORY</a:t>
            </a:r>
            <a:r>
              <a:rPr lang="en-GB"/>
              <a:t> – use active listening to let them recount what happened. </a:t>
            </a:r>
            <a:endParaRPr/>
          </a:p>
          <a:p>
            <a:pPr indent="-171450" lvl="1" marL="514350" rtl="0" algn="l">
              <a:lnSpc>
                <a:spcPct val="90000"/>
              </a:lnSpc>
              <a:spcBef>
                <a:spcPts val="375"/>
              </a:spcBef>
              <a:spcAft>
                <a:spcPts val="0"/>
              </a:spcAft>
              <a:buClr>
                <a:schemeClr val="dk1"/>
              </a:buClr>
              <a:buSzPts val="1800"/>
              <a:buChar char="•"/>
            </a:pPr>
            <a:r>
              <a:rPr b="1" lang="en-GB"/>
              <a:t>SHARE</a:t>
            </a:r>
            <a:r>
              <a:rPr lang="en-GB"/>
              <a:t> personal experiences</a:t>
            </a:r>
            <a:endParaRPr/>
          </a:p>
          <a:p>
            <a:pPr indent="-171450" lvl="0" marL="171450" rtl="0" algn="l">
              <a:lnSpc>
                <a:spcPct val="90000"/>
              </a:lnSpc>
              <a:spcBef>
                <a:spcPts val="750"/>
              </a:spcBef>
              <a:spcAft>
                <a:spcPts val="0"/>
              </a:spcAft>
              <a:buClr>
                <a:srgbClr val="FF0000"/>
              </a:buClr>
              <a:buSzPts val="2100"/>
              <a:buChar char="•"/>
            </a:pPr>
            <a:r>
              <a:rPr b="1" lang="en-GB">
                <a:solidFill>
                  <a:srgbClr val="FF0000"/>
                </a:solidFill>
              </a:rPr>
              <a:t>I</a:t>
            </a:r>
            <a:endParaRPr/>
          </a:p>
          <a:p>
            <a:pPr indent="-171450" lvl="1" marL="514350" rtl="0" algn="l">
              <a:lnSpc>
                <a:spcPct val="90000"/>
              </a:lnSpc>
              <a:spcBef>
                <a:spcPts val="375"/>
              </a:spcBef>
              <a:spcAft>
                <a:spcPts val="0"/>
              </a:spcAft>
              <a:buClr>
                <a:schemeClr val="dk1"/>
              </a:buClr>
              <a:buSzPts val="1800"/>
              <a:buChar char="•"/>
            </a:pPr>
            <a:r>
              <a:rPr b="1" lang="en-GB"/>
              <a:t>INQUIRE</a:t>
            </a:r>
            <a:r>
              <a:rPr lang="en-GB"/>
              <a:t> – encourage questions</a:t>
            </a:r>
            <a:endParaRPr/>
          </a:p>
          <a:p>
            <a:pPr indent="-171450" lvl="1" marL="514350" rtl="0" algn="l">
              <a:lnSpc>
                <a:spcPct val="90000"/>
              </a:lnSpc>
              <a:spcBef>
                <a:spcPts val="375"/>
              </a:spcBef>
              <a:spcAft>
                <a:spcPts val="0"/>
              </a:spcAft>
              <a:buClr>
                <a:schemeClr val="dk1"/>
              </a:buClr>
              <a:buSzPts val="1800"/>
              <a:buChar char="•"/>
            </a:pPr>
            <a:r>
              <a:rPr b="1" lang="en-GB"/>
              <a:t>INFORMATION</a:t>
            </a:r>
            <a:r>
              <a:rPr lang="en-GB"/>
              <a:t> – provide answers/information</a:t>
            </a:r>
            <a:endParaRPr/>
          </a:p>
          <a:p>
            <a:pPr indent="-38100" lvl="0" marL="171450" rtl="0" algn="l">
              <a:lnSpc>
                <a:spcPct val="90000"/>
              </a:lnSpc>
              <a:spcBef>
                <a:spcPts val="750"/>
              </a:spcBef>
              <a:spcAft>
                <a:spcPts val="0"/>
              </a:spcAft>
              <a:buClr>
                <a:schemeClr val="dk1"/>
              </a:buClr>
              <a:buSzPts val="2100"/>
              <a:buNone/>
            </a:pPr>
            <a:r>
              <a:t/>
            </a:r>
            <a:endParaRPr/>
          </a:p>
          <a:p>
            <a:pPr indent="-57150" lvl="1" marL="514350" rtl="0" algn="l">
              <a:lnSpc>
                <a:spcPct val="90000"/>
              </a:lnSpc>
              <a:spcBef>
                <a:spcPts val="375"/>
              </a:spcBef>
              <a:spcAft>
                <a:spcPts val="0"/>
              </a:spcAft>
              <a:buClr>
                <a:schemeClr val="dk1"/>
              </a:buClr>
              <a:buSzPts val="1800"/>
              <a:buNone/>
            </a:pPr>
            <a:r>
              <a:t/>
            </a:r>
            <a:endParaRPr/>
          </a:p>
          <a:p>
            <a:pPr indent="-57150" lvl="1" marL="514350" rtl="0" algn="l">
              <a:lnSpc>
                <a:spcPct val="90000"/>
              </a:lnSpc>
              <a:spcBef>
                <a:spcPts val="375"/>
              </a:spcBef>
              <a:spcAft>
                <a:spcPts val="0"/>
              </a:spcAft>
              <a:buClr>
                <a:schemeClr val="dk1"/>
              </a:buClr>
              <a:buSzPts val="1800"/>
              <a:buNone/>
            </a:pPr>
            <a:r>
              <a:t/>
            </a:r>
            <a:endParaRPr/>
          </a:p>
          <a:p>
            <a:pPr indent="-57150" lvl="1" marL="514350" rtl="0" algn="l">
              <a:lnSpc>
                <a:spcPct val="90000"/>
              </a:lnSpc>
              <a:spcBef>
                <a:spcPts val="375"/>
              </a:spcBef>
              <a:spcAft>
                <a:spcPts val="0"/>
              </a:spcAft>
              <a:buClr>
                <a:schemeClr val="dk1"/>
              </a:buClr>
              <a:buSzPts val="1800"/>
              <a:buNone/>
            </a:pPr>
            <a:r>
              <a:t/>
            </a:r>
            <a:endParaRPr/>
          </a:p>
        </p:txBody>
      </p:sp>
      <p:grpSp>
        <p:nvGrpSpPr>
          <p:cNvPr id="195" name="Google Shape;195;p8"/>
          <p:cNvGrpSpPr/>
          <p:nvPr/>
        </p:nvGrpSpPr>
        <p:grpSpPr>
          <a:xfrm>
            <a:off x="7620000" y="106880"/>
            <a:ext cx="1524000" cy="638965"/>
            <a:chOff x="7620000" y="106880"/>
            <a:chExt cx="1524000" cy="638965"/>
          </a:xfrm>
        </p:grpSpPr>
        <p:sp>
          <p:nvSpPr>
            <p:cNvPr id="196" name="Google Shape;196;p8"/>
            <p:cNvSpPr/>
            <p:nvPr/>
          </p:nvSpPr>
          <p:spPr>
            <a:xfrm>
              <a:off x="7620000" y="106880"/>
              <a:ext cx="1524000" cy="638965"/>
            </a:xfrm>
            <a:prstGeom prst="rect">
              <a:avLst/>
            </a:prstGeom>
            <a:solidFill>
              <a:srgbClr val="38572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pic>
          <p:nvPicPr>
            <p:cNvPr id="197" name="Google Shape;197;p8"/>
            <p:cNvPicPr preferRelativeResize="0"/>
            <p:nvPr/>
          </p:nvPicPr>
          <p:blipFill rotWithShape="1">
            <a:blip r:embed="rId3">
              <a:alphaModFix/>
            </a:blip>
            <a:srcRect b="16181" l="0" r="0" t="0"/>
            <a:stretch/>
          </p:blipFill>
          <p:spPr>
            <a:xfrm>
              <a:off x="8090749" y="106880"/>
              <a:ext cx="752354" cy="630609"/>
            </a:xfrm>
            <a:prstGeom prst="rect">
              <a:avLst/>
            </a:prstGeom>
            <a:noFill/>
            <a:ln>
              <a:noFill/>
            </a:ln>
          </p:spPr>
        </p:pic>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9"/>
          <p:cNvSpPr txBox="1"/>
          <p:nvPr>
            <p:ph idx="1" type="body"/>
          </p:nvPr>
        </p:nvSpPr>
        <p:spPr>
          <a:xfrm>
            <a:off x="533400" y="914400"/>
            <a:ext cx="8229600" cy="510540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100"/>
              <a:buNone/>
            </a:pPr>
            <a:r>
              <a:t/>
            </a:r>
            <a:endParaRPr/>
          </a:p>
          <a:p>
            <a:pPr indent="-171450" lvl="0" marL="171450" rtl="0" algn="l">
              <a:lnSpc>
                <a:spcPct val="90000"/>
              </a:lnSpc>
              <a:spcBef>
                <a:spcPts val="750"/>
              </a:spcBef>
              <a:spcAft>
                <a:spcPts val="0"/>
              </a:spcAft>
              <a:buClr>
                <a:srgbClr val="FF0000"/>
              </a:buClr>
              <a:buSzPts val="2100"/>
              <a:buChar char="•"/>
            </a:pPr>
            <a:r>
              <a:rPr b="1" lang="en-GB">
                <a:solidFill>
                  <a:srgbClr val="FF0000"/>
                </a:solidFill>
              </a:rPr>
              <a:t>S</a:t>
            </a:r>
            <a:endParaRPr/>
          </a:p>
          <a:p>
            <a:pPr indent="-171450" lvl="1" marL="514350" rtl="0" algn="l">
              <a:lnSpc>
                <a:spcPct val="90000"/>
              </a:lnSpc>
              <a:spcBef>
                <a:spcPts val="375"/>
              </a:spcBef>
              <a:spcAft>
                <a:spcPts val="0"/>
              </a:spcAft>
              <a:buClr>
                <a:schemeClr val="dk1"/>
              </a:buClr>
              <a:buSzPts val="1800"/>
              <a:buChar char="•"/>
            </a:pPr>
            <a:r>
              <a:rPr b="1" lang="en-GB"/>
              <a:t>SUPPORT</a:t>
            </a:r>
            <a:r>
              <a:rPr lang="en-GB"/>
              <a:t> and </a:t>
            </a:r>
            <a:r>
              <a:rPr b="1" lang="en-GB"/>
              <a:t>SOLUTIONS</a:t>
            </a:r>
            <a:endParaRPr/>
          </a:p>
          <a:p>
            <a:pPr indent="-171450" lvl="2" marL="857250" rtl="0" algn="l">
              <a:lnSpc>
                <a:spcPct val="90000"/>
              </a:lnSpc>
              <a:spcBef>
                <a:spcPts val="375"/>
              </a:spcBef>
              <a:spcAft>
                <a:spcPts val="0"/>
              </a:spcAft>
              <a:buClr>
                <a:schemeClr val="dk1"/>
              </a:buClr>
              <a:buSzPts val="1500"/>
              <a:buChar char="•"/>
            </a:pPr>
            <a:r>
              <a:rPr lang="en-GB"/>
              <a:t>Formal emotional support </a:t>
            </a:r>
            <a:endParaRPr/>
          </a:p>
          <a:p>
            <a:pPr indent="-171450" lvl="2" marL="857250" rtl="0" algn="l">
              <a:lnSpc>
                <a:spcPct val="90000"/>
              </a:lnSpc>
              <a:spcBef>
                <a:spcPts val="375"/>
              </a:spcBef>
              <a:spcAft>
                <a:spcPts val="0"/>
              </a:spcAft>
              <a:buClr>
                <a:schemeClr val="dk1"/>
              </a:buClr>
              <a:buSzPts val="1500"/>
              <a:buChar char="•"/>
            </a:pPr>
            <a:r>
              <a:rPr lang="en-GB"/>
              <a:t>Informal emotional support </a:t>
            </a:r>
            <a:endParaRPr/>
          </a:p>
          <a:p>
            <a:pPr indent="-171450" lvl="2" marL="857250" rtl="0" algn="l">
              <a:lnSpc>
                <a:spcPct val="90000"/>
              </a:lnSpc>
              <a:spcBef>
                <a:spcPts val="375"/>
              </a:spcBef>
              <a:spcAft>
                <a:spcPts val="0"/>
              </a:spcAft>
              <a:buClr>
                <a:schemeClr val="dk1"/>
              </a:buClr>
              <a:buSzPts val="1500"/>
              <a:buChar char="•"/>
            </a:pPr>
            <a:r>
              <a:rPr lang="en-GB"/>
              <a:t>Practical support</a:t>
            </a:r>
            <a:endParaRPr/>
          </a:p>
          <a:p>
            <a:pPr indent="-171450" lvl="0" marL="171450" rtl="0" algn="l">
              <a:lnSpc>
                <a:spcPct val="90000"/>
              </a:lnSpc>
              <a:spcBef>
                <a:spcPts val="750"/>
              </a:spcBef>
              <a:spcAft>
                <a:spcPts val="0"/>
              </a:spcAft>
              <a:buClr>
                <a:srgbClr val="FF0000"/>
              </a:buClr>
              <a:buSzPts val="2100"/>
              <a:buChar char="•"/>
            </a:pPr>
            <a:r>
              <a:rPr b="1" lang="en-GB">
                <a:solidFill>
                  <a:srgbClr val="FF0000"/>
                </a:solidFill>
              </a:rPr>
              <a:t>T</a:t>
            </a:r>
            <a:endParaRPr/>
          </a:p>
          <a:p>
            <a:pPr indent="-171450" lvl="1" marL="514350" rtl="0" algn="l">
              <a:lnSpc>
                <a:spcPct val="90000"/>
              </a:lnSpc>
              <a:spcBef>
                <a:spcPts val="375"/>
              </a:spcBef>
              <a:spcAft>
                <a:spcPts val="0"/>
              </a:spcAft>
              <a:buClr>
                <a:schemeClr val="dk1"/>
              </a:buClr>
              <a:buSzPts val="1800"/>
              <a:buChar char="•"/>
            </a:pPr>
            <a:r>
              <a:rPr b="1" lang="en-GB"/>
              <a:t>TRAVEL</a:t>
            </a:r>
            <a:r>
              <a:rPr lang="en-GB"/>
              <a:t> – provide continued support and reassurance going forward </a:t>
            </a:r>
            <a:endParaRPr/>
          </a:p>
          <a:p>
            <a:pPr indent="-171450" lvl="0" marL="171450" rtl="0" algn="l">
              <a:lnSpc>
                <a:spcPct val="90000"/>
              </a:lnSpc>
              <a:spcBef>
                <a:spcPts val="750"/>
              </a:spcBef>
              <a:spcAft>
                <a:spcPts val="0"/>
              </a:spcAft>
              <a:buClr>
                <a:srgbClr val="FF0000"/>
              </a:buClr>
              <a:buSzPts val="2100"/>
              <a:buChar char="•"/>
            </a:pPr>
            <a:r>
              <a:rPr b="1" lang="en-GB">
                <a:solidFill>
                  <a:srgbClr val="FF0000"/>
                </a:solidFill>
              </a:rPr>
              <a:t>M</a:t>
            </a:r>
            <a:endParaRPr/>
          </a:p>
          <a:p>
            <a:pPr indent="-171450" lvl="1" marL="514350" rtl="0" algn="l">
              <a:lnSpc>
                <a:spcPct val="90000"/>
              </a:lnSpc>
              <a:spcBef>
                <a:spcPts val="375"/>
              </a:spcBef>
              <a:spcAft>
                <a:spcPts val="0"/>
              </a:spcAft>
              <a:buClr>
                <a:schemeClr val="dk1"/>
              </a:buClr>
              <a:buSzPts val="1800"/>
              <a:buChar char="•"/>
            </a:pPr>
            <a:r>
              <a:rPr b="1" lang="en-GB"/>
              <a:t>MAINTAIN</a:t>
            </a:r>
            <a:r>
              <a:rPr lang="en-GB"/>
              <a:t> contact </a:t>
            </a:r>
            <a:endParaRPr/>
          </a:p>
          <a:p>
            <a:pPr indent="-171450" lvl="1" marL="514350" rtl="0" algn="l">
              <a:lnSpc>
                <a:spcPct val="90000"/>
              </a:lnSpc>
              <a:spcBef>
                <a:spcPts val="375"/>
              </a:spcBef>
              <a:spcAft>
                <a:spcPts val="0"/>
              </a:spcAft>
              <a:buClr>
                <a:schemeClr val="dk1"/>
              </a:buClr>
              <a:buSzPts val="1800"/>
              <a:buChar char="•"/>
            </a:pPr>
            <a:r>
              <a:rPr b="1" lang="en-GB"/>
              <a:t>MONITOR</a:t>
            </a:r>
            <a:r>
              <a:rPr lang="en-GB"/>
              <a:t> progress </a:t>
            </a:r>
            <a:endParaRPr/>
          </a:p>
          <a:p>
            <a:pPr indent="-171450" lvl="1" marL="514350" rtl="0" algn="l">
              <a:lnSpc>
                <a:spcPct val="90000"/>
              </a:lnSpc>
              <a:spcBef>
                <a:spcPts val="375"/>
              </a:spcBef>
              <a:spcAft>
                <a:spcPts val="0"/>
              </a:spcAft>
              <a:buClr>
                <a:schemeClr val="dk1"/>
              </a:buClr>
              <a:buSzPts val="1800"/>
              <a:buChar char="•"/>
            </a:pPr>
            <a:r>
              <a:rPr b="1" lang="en-GB"/>
              <a:t>MOVING</a:t>
            </a:r>
            <a:r>
              <a:rPr lang="en-GB"/>
              <a:t> forward</a:t>
            </a:r>
            <a:endParaRPr b="1"/>
          </a:p>
          <a:p>
            <a:pPr indent="-171450" lvl="0" marL="171450" rtl="0" algn="l">
              <a:lnSpc>
                <a:spcPct val="90000"/>
              </a:lnSpc>
              <a:spcBef>
                <a:spcPts val="750"/>
              </a:spcBef>
              <a:spcAft>
                <a:spcPts val="0"/>
              </a:spcAft>
              <a:buClr>
                <a:srgbClr val="FF0000"/>
              </a:buClr>
              <a:buSzPts val="2100"/>
              <a:buChar char="•"/>
            </a:pPr>
            <a:r>
              <a:rPr b="1" lang="en-GB">
                <a:solidFill>
                  <a:srgbClr val="FF0000"/>
                </a:solidFill>
              </a:rPr>
              <a:t>E</a:t>
            </a:r>
            <a:endParaRPr/>
          </a:p>
          <a:p>
            <a:pPr indent="-171450" lvl="1" marL="514350" rtl="0" algn="l">
              <a:lnSpc>
                <a:spcPct val="90000"/>
              </a:lnSpc>
              <a:spcBef>
                <a:spcPts val="375"/>
              </a:spcBef>
              <a:spcAft>
                <a:spcPts val="0"/>
              </a:spcAft>
              <a:buClr>
                <a:schemeClr val="dk1"/>
              </a:buClr>
              <a:buSzPts val="1800"/>
              <a:buChar char="•"/>
            </a:pPr>
            <a:r>
              <a:rPr b="1" lang="en-GB"/>
              <a:t>END</a:t>
            </a:r>
            <a:r>
              <a:rPr lang="en-GB"/>
              <a:t> – reaching a stage of closure from the event. </a:t>
            </a:r>
            <a:endParaRPr/>
          </a:p>
          <a:p>
            <a:pPr indent="-171450" lvl="1" marL="514350" rtl="0" algn="l">
              <a:lnSpc>
                <a:spcPct val="90000"/>
              </a:lnSpc>
              <a:spcBef>
                <a:spcPts val="375"/>
              </a:spcBef>
              <a:spcAft>
                <a:spcPts val="0"/>
              </a:spcAft>
              <a:buClr>
                <a:schemeClr val="dk1"/>
              </a:buClr>
              <a:buSzPts val="1800"/>
              <a:buChar char="•"/>
            </a:pPr>
            <a:r>
              <a:rPr b="1" lang="en-GB"/>
              <a:t>EVALUATE</a:t>
            </a:r>
            <a:endParaRPr/>
          </a:p>
          <a:p>
            <a:pPr indent="-57150" lvl="1" marL="514350" rtl="0" algn="l">
              <a:lnSpc>
                <a:spcPct val="90000"/>
              </a:lnSpc>
              <a:spcBef>
                <a:spcPts val="375"/>
              </a:spcBef>
              <a:spcAft>
                <a:spcPts val="0"/>
              </a:spcAft>
              <a:buClr>
                <a:schemeClr val="dk1"/>
              </a:buClr>
              <a:buSzPts val="1800"/>
              <a:buNone/>
            </a:pPr>
            <a:r>
              <a:t/>
            </a:r>
            <a:endParaRPr/>
          </a:p>
          <a:p>
            <a:pPr indent="-57150" lvl="1" marL="514350" rtl="0" algn="l">
              <a:lnSpc>
                <a:spcPct val="90000"/>
              </a:lnSpc>
              <a:spcBef>
                <a:spcPts val="375"/>
              </a:spcBef>
              <a:spcAft>
                <a:spcPts val="0"/>
              </a:spcAft>
              <a:buClr>
                <a:schemeClr val="dk1"/>
              </a:buClr>
              <a:buSzPts val="1800"/>
              <a:buNone/>
            </a:pPr>
            <a:r>
              <a:t/>
            </a:r>
            <a:endParaRPr/>
          </a:p>
          <a:p>
            <a:pPr indent="-57150" lvl="1" marL="514350" rtl="0" algn="l">
              <a:lnSpc>
                <a:spcPct val="90000"/>
              </a:lnSpc>
              <a:spcBef>
                <a:spcPts val="375"/>
              </a:spcBef>
              <a:spcAft>
                <a:spcPts val="0"/>
              </a:spcAft>
              <a:buClr>
                <a:schemeClr val="dk1"/>
              </a:buClr>
              <a:buSzPts val="1800"/>
              <a:buNone/>
            </a:pPr>
            <a:r>
              <a:t/>
            </a:r>
            <a:endParaRPr/>
          </a:p>
        </p:txBody>
      </p:sp>
      <p:sp>
        <p:nvSpPr>
          <p:cNvPr id="203" name="Google Shape;203;p9"/>
          <p:cNvSpPr txBox="1"/>
          <p:nvPr/>
        </p:nvSpPr>
        <p:spPr>
          <a:xfrm>
            <a:off x="4780384" y="1676400"/>
            <a:ext cx="3982616" cy="923330"/>
          </a:xfrm>
          <a:prstGeom prst="rect">
            <a:avLst/>
          </a:prstGeom>
          <a:solidFill>
            <a:srgbClr val="1F3864"/>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800">
                <a:solidFill>
                  <a:schemeClr val="lt1"/>
                </a:solidFill>
                <a:latin typeface="Calibri"/>
                <a:ea typeface="Calibri"/>
                <a:cs typeface="Calibri"/>
                <a:sym typeface="Calibri"/>
              </a:rPr>
              <a:t>Handouts with ASSIST-ME example questions/phrases will be provided later in the session </a:t>
            </a:r>
            <a:endParaRPr/>
          </a:p>
        </p:txBody>
      </p:sp>
      <p:sp>
        <p:nvSpPr>
          <p:cNvPr id="204" name="Google Shape;204;p9"/>
          <p:cNvSpPr txBox="1"/>
          <p:nvPr/>
        </p:nvSpPr>
        <p:spPr>
          <a:xfrm>
            <a:off x="685800" y="6474023"/>
            <a:ext cx="4360168"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1400">
                <a:solidFill>
                  <a:schemeClr val="dk1"/>
                </a:solidFill>
                <a:latin typeface="Calibri"/>
                <a:ea typeface="Calibri"/>
                <a:cs typeface="Calibri"/>
                <a:sym typeface="Calibri"/>
              </a:rPr>
              <a:t>Source: HSE - Supporting Staff following an adverse event</a:t>
            </a:r>
            <a:endParaRPr/>
          </a:p>
        </p:txBody>
      </p:sp>
      <p:grpSp>
        <p:nvGrpSpPr>
          <p:cNvPr id="205" name="Google Shape;205;p9"/>
          <p:cNvGrpSpPr/>
          <p:nvPr/>
        </p:nvGrpSpPr>
        <p:grpSpPr>
          <a:xfrm>
            <a:off x="7620000" y="106880"/>
            <a:ext cx="1524000" cy="638965"/>
            <a:chOff x="7620000" y="106880"/>
            <a:chExt cx="1524000" cy="638965"/>
          </a:xfrm>
        </p:grpSpPr>
        <p:sp>
          <p:nvSpPr>
            <p:cNvPr id="206" name="Google Shape;206;p9"/>
            <p:cNvSpPr/>
            <p:nvPr/>
          </p:nvSpPr>
          <p:spPr>
            <a:xfrm>
              <a:off x="7620000" y="106880"/>
              <a:ext cx="1524000" cy="638965"/>
            </a:xfrm>
            <a:prstGeom prst="rect">
              <a:avLst/>
            </a:prstGeom>
            <a:solidFill>
              <a:srgbClr val="38572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pic>
          <p:nvPicPr>
            <p:cNvPr id="207" name="Google Shape;207;p9"/>
            <p:cNvPicPr preferRelativeResize="0"/>
            <p:nvPr/>
          </p:nvPicPr>
          <p:blipFill rotWithShape="1">
            <a:blip r:embed="rId3">
              <a:alphaModFix/>
            </a:blip>
            <a:srcRect b="16181" l="0" r="0" t="0"/>
            <a:stretch/>
          </p:blipFill>
          <p:spPr>
            <a:xfrm>
              <a:off x="8090749" y="106880"/>
              <a:ext cx="752354" cy="630609"/>
            </a:xfrm>
            <a:prstGeom prst="rect">
              <a:avLst/>
            </a:prstGeom>
            <a:noFill/>
            <a:ln>
              <a:noFill/>
            </a:ln>
          </p:spPr>
        </p:pic>
      </p:gr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2017-07-30T17:59:41Z</dcterms:created>
  <dc:creator>Trish</dc:creator>
</cp:coreProperties>
</file>